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8E6ABC-AE5B-4E03-A6DF-475A924BBE3A}" type="datetimeFigureOut">
              <a:rPr lang="en-CA" smtClean="0"/>
              <a:pPr/>
              <a:t>2015-10-29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F9FF18-BC50-4447-BA09-7200F944F21A}"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Writing in regular script down here is to be taught</a:t>
            </a:r>
          </a:p>
          <a:p>
            <a:endParaRPr lang="en-CA" dirty="0" smtClean="0"/>
          </a:p>
          <a:p>
            <a:r>
              <a:rPr lang="en-CA" i="1" dirty="0" smtClean="0"/>
              <a:t>Writing</a:t>
            </a:r>
            <a:r>
              <a:rPr lang="en-CA" i="1" baseline="0" dirty="0" smtClean="0"/>
              <a:t> in italics is for extra information</a:t>
            </a:r>
            <a:endParaRPr lang="en-CA" i="1"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As the temperature warms in the springtime in North America, the Arctic</a:t>
            </a:r>
            <a:r>
              <a:rPr lang="en-CA" baseline="0" dirty="0" smtClean="0"/>
              <a:t> air masses tend to remain further north and not extend to the heavily populated areas of Canada or the United States. The rising temperature and the melting snow transform the Arctic air mass into a Polar air mass</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Frontal formation:</a:t>
            </a:r>
          </a:p>
          <a:p>
            <a:r>
              <a:rPr lang="en-CA" i="1" dirty="0" smtClean="0"/>
              <a:t>According to the direction of the prevailing winds, winds</a:t>
            </a:r>
            <a:r>
              <a:rPr lang="en-CA" i="1" baseline="0" dirty="0" smtClean="0"/>
              <a:t> developing in the cold air mass will come from the east and winds developing in a warm air mass will come from the west. The warm air mass to the south tends to push into the cold air to the north; the cold air mass to the north also tends to push into the warm air to the south. The combination of these tendencies creates a counter-clockwise rotating motion. A depression (the polar depression) is thus created and grows steadily.</a:t>
            </a:r>
          </a:p>
          <a:p>
            <a:r>
              <a:rPr lang="en-CA" i="1" baseline="0" dirty="0" smtClean="0"/>
              <a:t>Fronts are created and intensify in the polar depression. See From the Ground Up, page 130 (141 </a:t>
            </a:r>
            <a:r>
              <a:rPr lang="en-CA" i="1" baseline="0" dirty="0" err="1" smtClean="0"/>
              <a:t>millenium</a:t>
            </a:r>
            <a:r>
              <a:rPr lang="en-CA" i="1" baseline="0" dirty="0" smtClean="0"/>
              <a:t> edition) for the diagrams</a:t>
            </a:r>
            <a:endParaRPr lang="en-CA" i="1"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Frontolysis</a:t>
            </a:r>
            <a:r>
              <a:rPr lang="en-CA" dirty="0" smtClean="0"/>
              <a:t>:</a:t>
            </a:r>
            <a:r>
              <a:rPr lang="en-CA" baseline="0" dirty="0" smtClean="0"/>
              <a:t> the transition zone between two air masses enlarges and diffuses (the front dissipates). A front which diminishes in intensity.</a:t>
            </a:r>
          </a:p>
          <a:p>
            <a:endParaRPr lang="en-CA" baseline="0" dirty="0" smtClean="0"/>
          </a:p>
          <a:p>
            <a:r>
              <a:rPr lang="en-CA" baseline="0" dirty="0" err="1" smtClean="0"/>
              <a:t>Frontogenesis</a:t>
            </a:r>
            <a:r>
              <a:rPr lang="en-CA" baseline="0" dirty="0" smtClean="0"/>
              <a:t>: the transition zone between two air masses becomes more abrupt and well defined (the front is formed). A front which increases in intensity</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When a mass of cold air overtakes a mass of warm air, the cold air being denser stays on the surface and undercuts the warm air violently</a:t>
            </a:r>
            <a:r>
              <a:rPr lang="en-CA" baseline="0" dirty="0" smtClean="0"/>
              <a:t>. Surface friction tends to slow down the surface air while the upper air, not being subject to the friction, retains its speed and tends to catch up. As a result, the slope of the advancing cold front is quite steep.</a:t>
            </a:r>
          </a:p>
          <a:p>
            <a:endParaRPr lang="en-CA" dirty="0" smtClean="0"/>
          </a:p>
          <a:p>
            <a:r>
              <a:rPr lang="en-CA" dirty="0" smtClean="0"/>
              <a:t>Plane</a:t>
            </a:r>
            <a:r>
              <a:rPr lang="en-CA" baseline="0" dirty="0" smtClean="0"/>
              <a:t> of the frontal surface: 1 mile high/50 miles long (steep slope)</a:t>
            </a:r>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Visibility improves after the passage of the front</a:t>
            </a:r>
          </a:p>
          <a:p>
            <a:r>
              <a:rPr lang="en-CA" baseline="0" dirty="0" smtClean="0"/>
              <a:t>Turbulence: difficult flying conditions</a:t>
            </a:r>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As a mass of warm air advances on a retreating mass of cold air, the warm air, being</a:t>
            </a:r>
            <a:r>
              <a:rPr lang="en-CA" baseline="0" dirty="0" smtClean="0"/>
              <a:t> lighter, ascends over the cold air in a long gentle slope</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Visibility is reduced</a:t>
            </a:r>
          </a:p>
          <a:p>
            <a:r>
              <a:rPr lang="en-CA" dirty="0" smtClean="0"/>
              <a:t>Turbulence is</a:t>
            </a:r>
            <a:r>
              <a:rPr lang="en-CA" baseline="0" dirty="0" smtClean="0"/>
              <a:t> light</a:t>
            </a:r>
          </a:p>
          <a:p>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Same characteristics as</a:t>
            </a:r>
            <a:r>
              <a:rPr lang="en-CA" baseline="0" dirty="0" smtClean="0"/>
              <a:t> a warm front with a chance of cumulonimbus developing if the warm air is unstable and moist enough</a:t>
            </a:r>
          </a:p>
          <a:p>
            <a:endParaRPr lang="en-CA" baseline="0" dirty="0" smtClean="0"/>
          </a:p>
          <a:p>
            <a:r>
              <a:rPr lang="en-CA" baseline="0" dirty="0" smtClean="0"/>
              <a:t>Occluded warm front (warm occlusion):</a:t>
            </a:r>
          </a:p>
          <a:p>
            <a:r>
              <a:rPr lang="en-CA" baseline="0" dirty="0" smtClean="0"/>
              <a:t>-over the distance it has covered, the cold air may have undergone a transformation, becoming less cold than the cold air it catches</a:t>
            </a:r>
          </a:p>
          <a:p>
            <a:r>
              <a:rPr lang="en-CA" baseline="0" dirty="0" smtClean="0"/>
              <a:t>-cool air catches up to cold air</a:t>
            </a:r>
          </a:p>
          <a:p>
            <a:r>
              <a:rPr lang="en-CA" baseline="0" dirty="0" smtClean="0"/>
              <a:t>-creates a TROWAL</a:t>
            </a:r>
          </a:p>
          <a:p>
            <a:r>
              <a:rPr lang="en-CA" baseline="0" dirty="0" smtClean="0"/>
              <a:t>-same characteristics as a warm front with a chance of cumulonimbus developing if the warm air is unstable</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Stationary Front:</a:t>
            </a:r>
            <a:r>
              <a:rPr lang="en-CA" i="1" baseline="0" dirty="0" smtClean="0"/>
              <a:t> an area in which the cold air is neither advancing nor retreating</a:t>
            </a:r>
          </a:p>
          <a:p>
            <a:endParaRPr lang="en-CA" i="1" baseline="0" dirty="0" smtClean="0"/>
          </a:p>
          <a:p>
            <a:r>
              <a:rPr lang="en-CA" i="1" baseline="0" dirty="0" smtClean="0"/>
              <a:t>Upper front: in Canada, the term upper front refers to a non-occlusion situation. Sometimes cold air advancing across the country may encounter a shallow layer of colder air resting on the surface or trapped in a topographical depression. The advancing cold air rides up over the colder, heavier air. A station on the ground will not feel any temperature change or winds but will observe the cloud and precipitation associated with the front present at altitude.</a:t>
            </a:r>
            <a:endParaRPr lang="en-CA" i="1"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Large segment of the troposphere with uniform properties</a:t>
            </a:r>
            <a:r>
              <a:rPr lang="en-CA" baseline="0" dirty="0" smtClean="0"/>
              <a:t> of temperature and humidity in the horizontal</a:t>
            </a:r>
          </a:p>
          <a:p>
            <a:pPr marL="228600" indent="-228600">
              <a:buAutoNum type="arabicPeriod"/>
            </a:pPr>
            <a:r>
              <a:rPr lang="en-CA" baseline="0" dirty="0" smtClean="0"/>
              <a:t>Temperature:</a:t>
            </a:r>
            <a:br>
              <a:rPr lang="en-CA" baseline="0" dirty="0" smtClean="0"/>
            </a:br>
            <a:r>
              <a:rPr lang="en-CA" baseline="0" dirty="0" smtClean="0"/>
              <a:t>	Arctic</a:t>
            </a:r>
            <a:br>
              <a:rPr lang="en-CA" baseline="0" dirty="0" smtClean="0"/>
            </a:br>
            <a:r>
              <a:rPr lang="en-CA" baseline="0" dirty="0" smtClean="0"/>
              <a:t>	Polar</a:t>
            </a:r>
            <a:br>
              <a:rPr lang="en-CA" baseline="0" dirty="0" smtClean="0"/>
            </a:br>
            <a:r>
              <a:rPr lang="en-CA" baseline="0" dirty="0" smtClean="0"/>
              <a:t>	Tropical</a:t>
            </a:r>
            <a:br>
              <a:rPr lang="en-CA" baseline="0" dirty="0" smtClean="0"/>
            </a:br>
            <a:r>
              <a:rPr lang="en-CA" baseline="0" dirty="0" smtClean="0"/>
              <a:t>Moisture:</a:t>
            </a:r>
            <a:br>
              <a:rPr lang="en-CA" baseline="0" dirty="0" smtClean="0"/>
            </a:br>
            <a:r>
              <a:rPr lang="en-CA" baseline="0" dirty="0" smtClean="0"/>
              <a:t>	Continental</a:t>
            </a:r>
            <a:br>
              <a:rPr lang="en-CA" baseline="0" dirty="0" smtClean="0"/>
            </a:br>
            <a:r>
              <a:rPr lang="en-CA" baseline="0" dirty="0" smtClean="0"/>
              <a:t>	Maritime</a:t>
            </a:r>
          </a:p>
          <a:p>
            <a:pPr marL="228600" indent="-228600">
              <a:buAutoNum type="arabicPeriod"/>
            </a:pPr>
            <a:r>
              <a:rPr lang="en-CA" baseline="0" dirty="0" smtClean="0"/>
              <a:t>Cold front</a:t>
            </a:r>
            <a:br>
              <a:rPr lang="en-CA" baseline="0" dirty="0" smtClean="0"/>
            </a:br>
            <a:r>
              <a:rPr lang="en-CA" baseline="0" dirty="0" smtClean="0"/>
              <a:t>Warm front</a:t>
            </a:r>
            <a:br>
              <a:rPr lang="en-CA" baseline="0" dirty="0" smtClean="0"/>
            </a:br>
            <a:r>
              <a:rPr lang="en-CA" baseline="0" dirty="0" smtClean="0"/>
              <a:t>Occluded front</a:t>
            </a:r>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Troposphere</a:t>
            </a:r>
            <a:br>
              <a:rPr lang="en-CA" dirty="0" smtClean="0"/>
            </a:br>
            <a:r>
              <a:rPr lang="en-CA" dirty="0" smtClean="0"/>
              <a:t>Stratosphere</a:t>
            </a:r>
            <a:br>
              <a:rPr lang="en-CA" dirty="0" smtClean="0"/>
            </a:br>
            <a:r>
              <a:rPr lang="en-CA" dirty="0" smtClean="0"/>
              <a:t>Mesosphere</a:t>
            </a:r>
            <a:br>
              <a:rPr lang="en-CA" dirty="0" smtClean="0"/>
            </a:br>
            <a:r>
              <a:rPr lang="en-CA" dirty="0" smtClean="0"/>
              <a:t>Thermosphere</a:t>
            </a:r>
            <a:br>
              <a:rPr lang="en-CA" dirty="0" smtClean="0"/>
            </a:br>
            <a:r>
              <a:rPr lang="en-CA" dirty="0" smtClean="0"/>
              <a:t>Exosphere</a:t>
            </a:r>
          </a:p>
          <a:p>
            <a:pPr marL="228600" indent="-228600">
              <a:buAutoNum type="arabicPeriod"/>
            </a:pPr>
            <a:r>
              <a:rPr lang="en-CA" dirty="0" smtClean="0"/>
              <a:t>The inward flow of air accompanied by an upward flow as the excess air escapes</a:t>
            </a:r>
          </a:p>
          <a:p>
            <a:pPr marL="228600" indent="-228600">
              <a:buAutoNum type="arabicPeriod"/>
            </a:pPr>
            <a:r>
              <a:rPr lang="en-CA" dirty="0" smtClean="0"/>
              <a:t>Cumulus</a:t>
            </a:r>
            <a:br>
              <a:rPr lang="en-CA" dirty="0" smtClean="0"/>
            </a:br>
            <a:r>
              <a:rPr lang="en-CA" dirty="0" smtClean="0"/>
              <a:t>Cumulus </a:t>
            </a:r>
            <a:r>
              <a:rPr lang="en-CA" dirty="0" err="1" smtClean="0"/>
              <a:t>fractus</a:t>
            </a:r>
            <a:r>
              <a:rPr lang="en-CA" dirty="0" smtClean="0"/>
              <a:t/>
            </a:r>
            <a:br>
              <a:rPr lang="en-CA" dirty="0" smtClean="0"/>
            </a:br>
            <a:r>
              <a:rPr lang="en-CA" dirty="0" smtClean="0"/>
              <a:t>Towering cumulus</a:t>
            </a:r>
            <a:br>
              <a:rPr lang="en-CA" dirty="0" smtClean="0"/>
            </a:br>
            <a:r>
              <a:rPr lang="en-CA" dirty="0" smtClean="0"/>
              <a:t>Cumulonimbus</a:t>
            </a:r>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74AC9A3-5B3F-4E62-9869-88F3136FF868}" type="slidenum">
              <a:rPr lang="en-US"/>
              <a:pPr/>
              <a:t>27</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 a</a:t>
            </a:r>
            <a:r>
              <a:rPr lang="en-CA" baseline="0" dirty="0" smtClean="0"/>
              <a:t> cloud where the temperature is above the freezing point, vertical currents stir the water droplets, causing them to collide and combine into progressively larger drops. The droplets acquire inertia and finally fall as rain. This process is called coalescence.</a:t>
            </a:r>
          </a:p>
          <a:p>
            <a:endParaRPr lang="en-CA" baseline="0" dirty="0" smtClean="0"/>
          </a:p>
          <a:p>
            <a:r>
              <a:rPr lang="en-CA" baseline="0" dirty="0" smtClean="0"/>
              <a:t>Clouds which form at temperatures well below the freezing point are generally composed of small particles of frozen water called ice crystals. These crystals form directly from water vapour through sublimation.</a:t>
            </a:r>
          </a:p>
          <a:p>
            <a:endParaRPr lang="en-CA" baseline="0" dirty="0" smtClean="0"/>
          </a:p>
          <a:p>
            <a:r>
              <a:rPr lang="en-CA" baseline="0" dirty="0" smtClean="0"/>
              <a:t>Drizzle: tiny water droplets which seem to be suspended in the air</a:t>
            </a:r>
          </a:p>
          <a:p>
            <a:r>
              <a:rPr lang="en-CA" baseline="0" dirty="0" smtClean="0"/>
              <a:t>Rain: fat water drops</a:t>
            </a:r>
          </a:p>
          <a:p>
            <a:r>
              <a:rPr lang="en-CA" baseline="0" dirty="0" smtClean="0"/>
              <a:t>Hail: hard and transparent layer of ice covering a core of soft ice</a:t>
            </a:r>
          </a:p>
          <a:p>
            <a:r>
              <a:rPr lang="en-CA" baseline="0" dirty="0" smtClean="0"/>
              <a:t>Snow pellets (soft hail): soft white ice, like a hailstone nucleus without the hard cover</a:t>
            </a:r>
          </a:p>
          <a:p>
            <a:r>
              <a:rPr lang="en-CA" baseline="0" dirty="0" smtClean="0"/>
              <a:t>Snow: agglomeration of ice crystals formed by sublimation</a:t>
            </a:r>
          </a:p>
          <a:p>
            <a:r>
              <a:rPr lang="en-CA" dirty="0" smtClean="0"/>
              <a:t>Ice prisms:</a:t>
            </a:r>
            <a:r>
              <a:rPr lang="en-CA" baseline="0" dirty="0" smtClean="0"/>
              <a:t> tiny ice crystals in the form of needles</a:t>
            </a:r>
          </a:p>
          <a:p>
            <a:r>
              <a:rPr lang="en-CA" baseline="0" dirty="0" smtClean="0"/>
              <a:t>Ice pellets/ frozen rain drops: hard, transparent globular grains of ice</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29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Turbulence is most severe in cumuliform clouds which produce showery</a:t>
            </a:r>
            <a:r>
              <a:rPr lang="en-CA" baseline="0" dirty="0" smtClean="0"/>
              <a:t> precipitation</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30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High relative humidity</a:t>
            </a:r>
            <a:br>
              <a:rPr lang="en-CA" dirty="0" smtClean="0"/>
            </a:br>
            <a:r>
              <a:rPr lang="en-CA" dirty="0" smtClean="0"/>
              <a:t>Condensation nuclei</a:t>
            </a:r>
            <a:br>
              <a:rPr lang="en-CA" dirty="0" smtClean="0"/>
            </a:br>
            <a:r>
              <a:rPr lang="en-CA" dirty="0" smtClean="0"/>
              <a:t>Cooling process/lifting</a:t>
            </a:r>
            <a:r>
              <a:rPr lang="en-CA" baseline="0" dirty="0" smtClean="0"/>
              <a:t> agent</a:t>
            </a:r>
            <a:endParaRPr lang="en-CA" dirty="0" smtClean="0"/>
          </a:p>
          <a:p>
            <a:pPr marL="228600" indent="-228600">
              <a:buAutoNum type="arabicPeriod"/>
            </a:pPr>
            <a:r>
              <a:rPr lang="en-CA" dirty="0" err="1" smtClean="0"/>
              <a:t>Orographic</a:t>
            </a:r>
            <a:r>
              <a:rPr lang="en-CA" baseline="0" dirty="0" smtClean="0"/>
              <a:t> lift</a:t>
            </a:r>
            <a:br>
              <a:rPr lang="en-CA" baseline="0" dirty="0" smtClean="0"/>
            </a:br>
            <a:r>
              <a:rPr lang="en-CA" baseline="0" dirty="0" smtClean="0"/>
              <a:t>Frontal lift</a:t>
            </a:r>
            <a:br>
              <a:rPr lang="en-CA" baseline="0" dirty="0" smtClean="0"/>
            </a:br>
            <a:r>
              <a:rPr lang="en-CA" baseline="0" dirty="0" smtClean="0"/>
              <a:t>Convection</a:t>
            </a:r>
            <a:br>
              <a:rPr lang="en-CA" baseline="0" dirty="0" smtClean="0"/>
            </a:br>
            <a:r>
              <a:rPr lang="en-CA" baseline="0" dirty="0" smtClean="0"/>
              <a:t>Convergence</a:t>
            </a:r>
            <a:br>
              <a:rPr lang="en-CA" baseline="0" dirty="0" smtClean="0"/>
            </a:br>
            <a:r>
              <a:rPr lang="en-CA" baseline="0" dirty="0" smtClean="0"/>
              <a:t>Mechanical Turbulence</a:t>
            </a:r>
          </a:p>
          <a:p>
            <a:pPr marL="228600" indent="-228600">
              <a:buAutoNum type="arabicPeriod"/>
            </a:pPr>
            <a:r>
              <a:rPr lang="en-CA" baseline="0" dirty="0" smtClean="0"/>
              <a:t>Drizzle</a:t>
            </a:r>
            <a:br>
              <a:rPr lang="en-CA" baseline="0" dirty="0" smtClean="0"/>
            </a:br>
            <a:r>
              <a:rPr lang="en-CA" baseline="0" dirty="0" smtClean="0"/>
              <a:t>Rain</a:t>
            </a:r>
            <a:br>
              <a:rPr lang="en-CA" baseline="0" dirty="0" smtClean="0"/>
            </a:br>
            <a:r>
              <a:rPr lang="en-CA" baseline="0" dirty="0" smtClean="0"/>
              <a:t>Hail</a:t>
            </a:r>
            <a:br>
              <a:rPr lang="en-CA" baseline="0" dirty="0" smtClean="0"/>
            </a:br>
            <a:r>
              <a:rPr lang="en-CA" baseline="0" dirty="0" smtClean="0"/>
              <a:t>Snow pellets</a:t>
            </a:r>
            <a:br>
              <a:rPr lang="en-CA" baseline="0" dirty="0" smtClean="0"/>
            </a:br>
            <a:r>
              <a:rPr lang="en-CA" baseline="0" dirty="0" smtClean="0"/>
              <a:t>Snow</a:t>
            </a:r>
            <a:br>
              <a:rPr lang="en-CA" baseline="0" dirty="0" smtClean="0"/>
            </a:br>
            <a:r>
              <a:rPr lang="en-CA" baseline="0" dirty="0" smtClean="0"/>
              <a:t>Ice prisms</a:t>
            </a:r>
            <a:br>
              <a:rPr lang="en-CA" baseline="0" dirty="0" smtClean="0"/>
            </a:br>
            <a:r>
              <a:rPr lang="en-CA" baseline="0" dirty="0" smtClean="0"/>
              <a:t>Ice pellets</a:t>
            </a:r>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31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Risk of fog is to be considered when surface temperature is less than 2 degrees from the dew point</a:t>
            </a:r>
            <a:r>
              <a:rPr lang="en-CA" i="1" baseline="0" dirty="0" smtClean="0"/>
              <a:t> temperature</a:t>
            </a:r>
          </a:p>
          <a:p>
            <a:endParaRPr lang="en-CA" i="1" baseline="0" dirty="0" smtClean="0"/>
          </a:p>
          <a:p>
            <a:r>
              <a:rPr lang="en-CA" i="1" baseline="0" dirty="0" smtClean="0"/>
              <a:t>Fog formed by cooling: radiation, advection, upslope</a:t>
            </a:r>
          </a:p>
          <a:p>
            <a:r>
              <a:rPr lang="en-CA" i="1" baseline="0" dirty="0" smtClean="0"/>
              <a:t>Fog formed by addition of humidity: steam, precipitation, ice</a:t>
            </a:r>
          </a:p>
          <a:p>
            <a:endParaRPr lang="en-CA" i="1" baseline="0" dirty="0" smtClean="0"/>
          </a:p>
          <a:p>
            <a:r>
              <a:rPr lang="en-CA" i="1" baseline="0" dirty="0" smtClean="0"/>
              <a:t>Frontal fog is formed by both cooling and addition of humidity</a:t>
            </a:r>
            <a:endParaRPr lang="en-CA" i="1"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33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Advection</a:t>
            </a:r>
            <a:r>
              <a:rPr lang="en-CA" baseline="0" dirty="0" smtClean="0"/>
              <a:t> fog:</a:t>
            </a:r>
          </a:p>
          <a:p>
            <a:r>
              <a:rPr lang="en-CA" baseline="0" dirty="0" smtClean="0"/>
              <a:t>Can form in winds exceeding 15mph</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36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37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38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39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Visibility: term used to describe the transparency of the atmosphere; distance at which prominent objects may be</a:t>
            </a:r>
            <a:r>
              <a:rPr lang="en-US" baseline="0" dirty="0" smtClean="0"/>
              <a:t> seen and identified by day and prominent lighted objects by night</a:t>
            </a:r>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areas near the equator are called (E) equatorial for the hot areas of the world.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Temperature is classed by the temperature at the source of the air mass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Moisture content is classed by the humidity of the air according to whether the air originates over the continent or body of water</a:t>
            </a:r>
            <a:endParaRPr lang="en-US" dirty="0" smtClean="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Haze: tiny water droplets and</a:t>
            </a:r>
            <a:r>
              <a:rPr lang="en-CA" baseline="0" dirty="0" smtClean="0"/>
              <a:t> particles of dust which create a uniform veil over the sky. Smoke is caused by industrial pollutants and vehicle exhaust. Haze is encountered above all in urban areas when the air is very stable.</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42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43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Times New Roman" pitchFamily="18" charset="0"/>
                <a:ea typeface="+mn-ea"/>
                <a:cs typeface="+mn-cs"/>
              </a:rPr>
              <a:t>Ground Visibility: The visibility at an aerodrome as contained in a weather observation reported by: (a) an Air Traffic Control (ATC) unit; (b) a Flight Service Station (FSS); (c) a Community Aerodrome Radio Station (CARS); (d) a radio station that is ground-based and operated by an air carrier; or (e) an Automated Weather Observation System (AWOS).</a:t>
            </a:r>
            <a:endParaRPr lang="en-US" b="0"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44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1" dirty="0" smtClean="0"/>
              <a:t>Altimeter</a:t>
            </a:r>
            <a:r>
              <a:rPr lang="en-CA" i="1" baseline="0" dirty="0" smtClean="0"/>
              <a:t> errors:</a:t>
            </a:r>
          </a:p>
          <a:p>
            <a:r>
              <a:rPr lang="en-CA" i="1" baseline="0" dirty="0" smtClean="0"/>
              <a:t>Thunderstorms are concentrated low pressure areas; the local fluctuations in barometric pressure mean the altimeter is unreliable</a:t>
            </a:r>
          </a:p>
          <a:p>
            <a:endParaRPr lang="en-CA" i="1" baseline="0" dirty="0" smtClean="0"/>
          </a:p>
          <a:p>
            <a:r>
              <a:rPr lang="en-CA" i="1" baseline="0" dirty="0" smtClean="0"/>
              <a:t>Tornado:</a:t>
            </a:r>
          </a:p>
          <a:p>
            <a:r>
              <a:rPr lang="en-CA" i="1" baseline="0" dirty="0" smtClean="0"/>
              <a:t>Violent rotating depression, associated with severe thunderstorms</a:t>
            </a:r>
          </a:p>
          <a:p>
            <a:r>
              <a:rPr lang="en-CA" i="1" baseline="0" dirty="0" smtClean="0"/>
              <a:t>Very deep, concentrated depressions</a:t>
            </a:r>
          </a:p>
          <a:p>
            <a:r>
              <a:rPr lang="en-CA" i="1" baseline="0" dirty="0" smtClean="0"/>
              <a:t>Resemble funnels suspended under a cumulonimbus; have a dark colour due to the dust and debris suspended in the vortex</a:t>
            </a:r>
          </a:p>
          <a:p>
            <a:r>
              <a:rPr lang="en-CA" i="1" baseline="0" dirty="0" smtClean="0"/>
              <a:t>Very high winds (up to 300 </a:t>
            </a:r>
            <a:r>
              <a:rPr lang="en-CA" i="1" baseline="0" dirty="0" err="1" smtClean="0"/>
              <a:t>kts</a:t>
            </a:r>
            <a:r>
              <a:rPr lang="en-CA" i="1" baseline="0" dirty="0" smtClean="0"/>
              <a:t>)</a:t>
            </a:r>
          </a:p>
          <a:p>
            <a:r>
              <a:rPr lang="en-CA" i="1" baseline="0" dirty="0" smtClean="0"/>
              <a:t>Rotates 99% of the time </a:t>
            </a:r>
            <a:r>
              <a:rPr lang="en-CA" i="1" baseline="0" dirty="0" err="1" smtClean="0"/>
              <a:t>counterclockwise</a:t>
            </a:r>
            <a:r>
              <a:rPr lang="en-CA" i="1" baseline="0" dirty="0" smtClean="0"/>
              <a:t> (some clockwise tornados in the USA have been spotted on rare occasions)</a:t>
            </a:r>
            <a:endParaRPr lang="en-CA" i="1"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48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Squall line: long line of thunderstorm</a:t>
            </a:r>
            <a:r>
              <a:rPr lang="en-CA" baseline="0" dirty="0" smtClean="0"/>
              <a:t> cells accompanying the passage of a rapid cold front. Hazards associated with a squall line are similar to those of a thunderstorm but squall lines are harder to dodge since they are much larger systems. The only options are to fly away or to land before the system hits the region.</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54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56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Heavy rain can cause contamination</a:t>
            </a:r>
            <a:r>
              <a:rPr lang="en-CA" baseline="0" dirty="0" smtClean="0"/>
              <a:t> of the wing surface and lead to an unexpected stall</a:t>
            </a:r>
          </a:p>
          <a:p>
            <a:r>
              <a:rPr lang="en-CA" baseline="0" dirty="0" smtClean="0"/>
              <a:t>Rain reduces visibility</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58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Super-cooled</a:t>
            </a:r>
            <a:r>
              <a:rPr lang="en-CA" baseline="0" dirty="0" smtClean="0"/>
              <a:t> water droplets: droplets of liquid water, which remains liquid at temperatures significantly below the freezing point.</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59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Do not fly</a:t>
            </a:r>
            <a:r>
              <a:rPr lang="en-CA" baseline="0" dirty="0" smtClean="0"/>
              <a:t> through a thunderstorm</a:t>
            </a:r>
            <a:endParaRPr lang="en-CA" dirty="0" smtClean="0"/>
          </a:p>
          <a:p>
            <a:r>
              <a:rPr lang="en-CA" dirty="0" smtClean="0"/>
              <a:t>Avoid</a:t>
            </a:r>
            <a:r>
              <a:rPr lang="en-CA" baseline="0" dirty="0" smtClean="0"/>
              <a:t> taking off or landing near thunderstorms</a:t>
            </a:r>
          </a:p>
          <a:p>
            <a:r>
              <a:rPr lang="en-CA" dirty="0" smtClean="0"/>
              <a:t>Do not fly under a thunderstorm</a:t>
            </a:r>
          </a:p>
          <a:p>
            <a:r>
              <a:rPr lang="en-CA" dirty="0" smtClean="0"/>
              <a:t>Reduce</a:t>
            </a:r>
            <a:r>
              <a:rPr lang="en-CA" baseline="0" dirty="0" smtClean="0"/>
              <a:t> your speed to manoeuvring speed at the first sign of turbulence</a:t>
            </a:r>
          </a:p>
          <a:p>
            <a:r>
              <a:rPr lang="en-CA" dirty="0" smtClean="0"/>
              <a:t>Stay at least 10-15 miles away and on the</a:t>
            </a:r>
            <a:r>
              <a:rPr lang="en-CA" baseline="0" dirty="0" smtClean="0"/>
              <a:t> right-hand side of the CB. As a pilot, avoiding flying near a thunderstorm is safest procedure to follow. A thunderstorm is a highly concentrated area of low pressure (counter-clockwise and inward airflow). You will encounter favourable winds flying around the right-hand side of a thunderstorm cell.</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60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Radiation</a:t>
            </a:r>
            <a:br>
              <a:rPr lang="en-CA" dirty="0" smtClean="0"/>
            </a:br>
            <a:r>
              <a:rPr lang="en-CA" dirty="0" smtClean="0"/>
              <a:t>Advection</a:t>
            </a:r>
            <a:br>
              <a:rPr lang="en-CA" dirty="0" smtClean="0"/>
            </a:br>
            <a:r>
              <a:rPr lang="en-CA" dirty="0" smtClean="0"/>
              <a:t>Precipitation</a:t>
            </a:r>
            <a:br>
              <a:rPr lang="en-CA" dirty="0" smtClean="0"/>
            </a:br>
            <a:r>
              <a:rPr lang="en-CA" dirty="0" smtClean="0"/>
              <a:t>Steam</a:t>
            </a:r>
            <a:br>
              <a:rPr lang="en-CA" dirty="0" smtClean="0"/>
            </a:br>
            <a:r>
              <a:rPr lang="en-CA" dirty="0" smtClean="0"/>
              <a:t>Upslope</a:t>
            </a:r>
            <a:br>
              <a:rPr lang="en-CA" dirty="0" smtClean="0"/>
            </a:br>
            <a:r>
              <a:rPr lang="en-CA" dirty="0" smtClean="0"/>
              <a:t>Ice</a:t>
            </a:r>
          </a:p>
          <a:p>
            <a:pPr marL="228600" indent="-228600">
              <a:buAutoNum type="arabicPeriod"/>
            </a:pPr>
            <a:r>
              <a:rPr lang="en-CA" dirty="0" smtClean="0"/>
              <a:t>Initial/cumulus</a:t>
            </a:r>
            <a:br>
              <a:rPr lang="en-CA" dirty="0" smtClean="0"/>
            </a:br>
            <a:r>
              <a:rPr lang="en-CA" dirty="0" smtClean="0"/>
              <a:t>Mature</a:t>
            </a:r>
            <a:br>
              <a:rPr lang="en-CA" dirty="0" smtClean="0"/>
            </a:br>
            <a:r>
              <a:rPr lang="en-CA" dirty="0" smtClean="0"/>
              <a:t>Dissipating</a:t>
            </a:r>
          </a:p>
          <a:p>
            <a:pPr marL="228600" indent="-228600">
              <a:buAutoNum type="arabicPeriod"/>
            </a:pPr>
            <a:r>
              <a:rPr lang="en-CA" dirty="0" smtClean="0"/>
              <a:t>Do</a:t>
            </a:r>
            <a:r>
              <a:rPr lang="en-CA" baseline="0" dirty="0" smtClean="0"/>
              <a:t> not fly through thunderstorms</a:t>
            </a:r>
            <a:br>
              <a:rPr lang="en-CA" baseline="0" dirty="0" smtClean="0"/>
            </a:br>
            <a:r>
              <a:rPr lang="en-CA" baseline="0" dirty="0" smtClean="0"/>
              <a:t>Avoid taking off or landing near thunderstorms</a:t>
            </a:r>
            <a:br>
              <a:rPr lang="en-CA" baseline="0" dirty="0" smtClean="0"/>
            </a:br>
            <a:r>
              <a:rPr lang="en-CA" baseline="0" dirty="0" smtClean="0"/>
              <a:t>Do not fly under a thunderstorm</a:t>
            </a:r>
            <a:br>
              <a:rPr lang="en-CA" baseline="0" dirty="0" smtClean="0"/>
            </a:br>
            <a:r>
              <a:rPr lang="en-CA" baseline="0" dirty="0" smtClean="0"/>
              <a:t>Reduce to manoeuvring speed at first sign of turbulence</a:t>
            </a:r>
            <a:br>
              <a:rPr lang="en-CA" baseline="0" dirty="0" smtClean="0"/>
            </a:br>
            <a:r>
              <a:rPr lang="en-CA" baseline="0" dirty="0" smtClean="0"/>
              <a:t>Stay 10-15 miles away on the right of the CB</a:t>
            </a:r>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61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Forms over the polar</a:t>
            </a:r>
            <a:r>
              <a:rPr lang="en-CA" baseline="0" dirty="0" smtClean="0"/>
              <a:t> regions g</a:t>
            </a:r>
            <a:r>
              <a:rPr lang="en-CA" dirty="0" smtClean="0"/>
              <a:t>enerally</a:t>
            </a:r>
            <a:r>
              <a:rPr lang="en-CA" baseline="0" dirty="0" smtClean="0"/>
              <a:t> during the winter</a:t>
            </a:r>
          </a:p>
          <a:p>
            <a:r>
              <a:rPr lang="en-CA" baseline="0" dirty="0" smtClean="0"/>
              <a:t>Very stable</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7</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62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Dangers associated with icing:</a:t>
            </a:r>
          </a:p>
          <a:p>
            <a:r>
              <a:rPr lang="en-CA" baseline="0" dirty="0" smtClean="0"/>
              <a:t>Controls: reduces lift and therefore effectiveness; ice can black the controls</a:t>
            </a:r>
          </a:p>
          <a:p>
            <a:r>
              <a:rPr lang="en-CA" baseline="0" dirty="0" smtClean="0"/>
              <a:t>Wings: modifies the shape of the wing; destroys laminar airflow by provoking transition; increases weight. The stall speed increases.</a:t>
            </a:r>
          </a:p>
          <a:p>
            <a:r>
              <a:rPr lang="en-CA" baseline="0" dirty="0" smtClean="0"/>
              <a:t>Windscreen: reduced visibility</a:t>
            </a:r>
          </a:p>
          <a:p>
            <a:r>
              <a:rPr lang="en-CA" baseline="0" dirty="0" smtClean="0"/>
              <a:t>Antennae: may black transmission</a:t>
            </a:r>
          </a:p>
          <a:p>
            <a:r>
              <a:rPr lang="en-CA" baseline="0" dirty="0" err="1" smtClean="0"/>
              <a:t>Pitot</a:t>
            </a:r>
            <a:r>
              <a:rPr lang="en-CA" baseline="0" dirty="0" smtClean="0"/>
              <a:t> and static ports: obstructs the ports</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63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Accumulates</a:t>
            </a:r>
            <a:r>
              <a:rPr lang="en-CA" baseline="0" dirty="0" smtClean="0"/>
              <a:t> on the leading edges of the wings and on antennae</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64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Forms on</a:t>
            </a:r>
            <a:r>
              <a:rPr lang="en-CA" baseline="0" dirty="0" smtClean="0"/>
              <a:t> all surfaces</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65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When the </a:t>
            </a:r>
            <a:r>
              <a:rPr lang="en-CA" dirty="0" err="1" smtClean="0"/>
              <a:t>dewpoint</a:t>
            </a:r>
            <a:r>
              <a:rPr lang="en-CA" dirty="0" smtClean="0"/>
              <a:t> is below</a:t>
            </a:r>
            <a:r>
              <a:rPr lang="en-CA" baseline="0" dirty="0" smtClean="0"/>
              <a:t> the freezing point, water vapour transforms directly to solid ice crystals by sublimation and accumulates on </a:t>
            </a:r>
            <a:r>
              <a:rPr lang="en-CA" baseline="0" smtClean="0"/>
              <a:t>all surfaces</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66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smtClean="0">
                <a:solidFill>
                  <a:schemeClr val="tx1"/>
                </a:solidFill>
                <a:latin typeface="Times New Roman" pitchFamily="18" charset="0"/>
                <a:ea typeface="+mn-ea"/>
                <a:cs typeface="+mn-cs"/>
              </a:rPr>
              <a:t>Weight: Accumulation due to snow and ice. Remove even if no flight is planned. Never assume that snow will blow off during take-off; it may even compact into ice during flight. Weight is not the real problem as ice/snow build up will seldom put the aircraft over its total weight limit. The real danger is the change in flight characteristic of the airplane. Containments will decrease lift and increase drag as well as modify flight characteristics in an unpredictable way that could potentially be disastrous.</a:t>
            </a:r>
          </a:p>
          <a:p>
            <a:endParaRPr lang="en-US" sz="1200" b="0" kern="1200" baseline="0" dirty="0" smtClean="0">
              <a:solidFill>
                <a:schemeClr val="tx1"/>
              </a:solidFill>
              <a:latin typeface="Times New Roman" pitchFamily="18" charset="0"/>
              <a:ea typeface="+mn-ea"/>
              <a:cs typeface="+mn-cs"/>
            </a:endParaRPr>
          </a:p>
          <a:p>
            <a:r>
              <a:rPr lang="en-US" sz="1200" b="0" kern="1200" baseline="0" dirty="0" smtClean="0">
                <a:solidFill>
                  <a:schemeClr val="tx1"/>
                </a:solidFill>
                <a:latin typeface="Times New Roman" pitchFamily="18" charset="0"/>
                <a:ea typeface="+mn-ea"/>
                <a:cs typeface="+mn-cs"/>
              </a:rPr>
              <a:t>Critical Surfaces: of an aircraft means the wings, control surfaces, rotors, propellers, horizontal stabilizers, vertical stabilizers or any other stabilizing surface on an aircraft and, in the case of an aircraft that has.</a:t>
            </a:r>
          </a:p>
          <a:p>
            <a:endParaRPr lang="en-US" sz="1200" b="0" kern="1200" baseline="0" dirty="0" smtClean="0">
              <a:solidFill>
                <a:schemeClr val="tx1"/>
              </a:solidFill>
              <a:latin typeface="Times New Roman" pitchFamily="18" charset="0"/>
              <a:ea typeface="+mn-ea"/>
              <a:cs typeface="+mn-cs"/>
            </a:endParaRPr>
          </a:p>
          <a:p>
            <a:r>
              <a:rPr lang="en-US" sz="1200" b="0" kern="1200" baseline="0" dirty="0" smtClean="0">
                <a:solidFill>
                  <a:schemeClr val="tx1"/>
                </a:solidFill>
                <a:latin typeface="Times New Roman" pitchFamily="18" charset="0"/>
                <a:ea typeface="+mn-ea"/>
                <a:cs typeface="+mn-cs"/>
              </a:rPr>
              <a:t>Water: Accumulated water in the static and </a:t>
            </a:r>
            <a:r>
              <a:rPr lang="en-US" sz="1200" b="0" kern="1200" baseline="0" dirty="0" err="1" smtClean="0">
                <a:solidFill>
                  <a:schemeClr val="tx1"/>
                </a:solidFill>
                <a:latin typeface="Times New Roman" pitchFamily="18" charset="0"/>
                <a:ea typeface="+mn-ea"/>
                <a:cs typeface="+mn-cs"/>
              </a:rPr>
              <a:t>pitot</a:t>
            </a:r>
            <a:r>
              <a:rPr lang="en-US" sz="1200" b="0" kern="1200" baseline="0" dirty="0" smtClean="0">
                <a:solidFill>
                  <a:schemeClr val="tx1"/>
                </a:solidFill>
                <a:latin typeface="Times New Roman" pitchFamily="18" charset="0"/>
                <a:ea typeface="+mn-ea"/>
                <a:cs typeface="+mn-cs"/>
              </a:rPr>
              <a:t> ports, ventilation port, air intakes may freeze, causing malfunctions.</a:t>
            </a:r>
          </a:p>
          <a:p>
            <a:endParaRPr lang="en-US" sz="1200" b="0" kern="1200" baseline="0" dirty="0" smtClean="0">
              <a:solidFill>
                <a:schemeClr val="tx1"/>
              </a:solidFill>
              <a:latin typeface="Times New Roman" pitchFamily="18" charset="0"/>
              <a:ea typeface="+mn-ea"/>
              <a:cs typeface="+mn-cs"/>
            </a:endParaRPr>
          </a:p>
          <a:p>
            <a:r>
              <a:rPr lang="en-US" sz="1200" b="0" kern="1200" baseline="0" dirty="0" smtClean="0">
                <a:solidFill>
                  <a:schemeClr val="tx1"/>
                </a:solidFill>
                <a:latin typeface="Times New Roman" pitchFamily="18" charset="0"/>
                <a:ea typeface="+mn-ea"/>
                <a:cs typeface="+mn-cs"/>
              </a:rPr>
              <a:t>Pre-flight Inspection: Do not let cold temperatures prevent you from performing a thorough inspections; indeed extra vigilance is required.</a:t>
            </a:r>
            <a:endParaRPr lang="en-US" b="0"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70</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1" kern="1200" baseline="0" dirty="0" smtClean="0">
                <a:solidFill>
                  <a:schemeClr val="tx1"/>
                </a:solidFill>
                <a:latin typeface="Times New Roman" pitchFamily="18" charset="0"/>
                <a:ea typeface="+mn-ea"/>
                <a:cs typeface="+mn-cs"/>
              </a:rPr>
              <a:t>Wind shear is the sudden « tearing » or « shearing » effect encountered along the edge of a zone in which there is a violent change in wind speed and /or direction. The effect on aircraft performance of encountering wind shear derives from the fact that the wind can change much faster than the airplane mass can be accelerated or decelerated. Severe wind shear can impose penalties on an aircraft’s performance that are beyond its capacity to compensate, especially during the critical landing and take-off phases of flight.</a:t>
            </a:r>
          </a:p>
          <a:p>
            <a:endParaRPr lang="en-CA" sz="1200" b="0" i="1" kern="1200" baseline="0" dirty="0" smtClean="0">
              <a:solidFill>
                <a:schemeClr val="tx1"/>
              </a:solidFill>
              <a:latin typeface="Times New Roman" pitchFamily="18" charset="0"/>
              <a:ea typeface="+mn-ea"/>
              <a:cs typeface="+mn-cs"/>
            </a:endParaRPr>
          </a:p>
          <a:p>
            <a:r>
              <a:rPr lang="en-US" sz="1200" b="0" i="1" kern="1200" baseline="0" dirty="0" smtClean="0">
                <a:solidFill>
                  <a:schemeClr val="tx1"/>
                </a:solidFill>
                <a:latin typeface="Times New Roman" pitchFamily="18" charset="0"/>
                <a:ea typeface="+mn-ea"/>
                <a:cs typeface="+mn-cs"/>
              </a:rPr>
              <a:t>Sources of wind shear near the surface.</a:t>
            </a:r>
          </a:p>
          <a:p>
            <a:r>
              <a:rPr lang="en-US" sz="1200" b="0" i="1" kern="1200" baseline="0" dirty="0" smtClean="0">
                <a:solidFill>
                  <a:schemeClr val="tx1"/>
                </a:solidFill>
                <a:latin typeface="Times New Roman" pitchFamily="18" charset="0"/>
                <a:ea typeface="+mn-ea"/>
                <a:cs typeface="+mn-cs"/>
              </a:rPr>
              <a:t>Frontal Wind shear: Wind shear is usually a problem only in fronts with steep wind gradients. If the temperature difference across the front at the surface is 5°C or more, and if the front is moving at a speed of 30 </a:t>
            </a:r>
            <a:r>
              <a:rPr lang="en-US" sz="1200" b="0" i="1" kern="1200" baseline="0" dirty="0" err="1" smtClean="0">
                <a:solidFill>
                  <a:schemeClr val="tx1"/>
                </a:solidFill>
                <a:latin typeface="Times New Roman" pitchFamily="18" charset="0"/>
                <a:ea typeface="+mn-ea"/>
                <a:cs typeface="+mn-cs"/>
              </a:rPr>
              <a:t>kts</a:t>
            </a:r>
            <a:r>
              <a:rPr lang="en-US" sz="1200" b="0" i="1" kern="1200" baseline="0" dirty="0" smtClean="0">
                <a:solidFill>
                  <a:schemeClr val="tx1"/>
                </a:solidFill>
                <a:latin typeface="Times New Roman" pitchFamily="18" charset="0"/>
                <a:ea typeface="+mn-ea"/>
                <a:cs typeface="+mn-cs"/>
              </a:rPr>
              <a:t> or more, wind shear is likely to be present. Whatever which direction the front is crossed; the wind direction change will always require a course correction to </a:t>
            </a:r>
            <a:r>
              <a:rPr lang="en-CA" sz="1200" b="0" i="1" kern="1200" baseline="0" dirty="0" smtClean="0">
                <a:solidFill>
                  <a:schemeClr val="tx1"/>
                </a:solidFill>
                <a:latin typeface="Times New Roman" pitchFamily="18" charset="0"/>
                <a:ea typeface="+mn-ea"/>
                <a:cs typeface="+mn-cs"/>
              </a:rPr>
              <a:t>the right.</a:t>
            </a:r>
          </a:p>
          <a:p>
            <a:endParaRPr lang="en-CA" sz="1200" b="0" i="1" kern="1200" baseline="0" dirty="0" smtClean="0">
              <a:solidFill>
                <a:schemeClr val="tx1"/>
              </a:solidFill>
              <a:latin typeface="Times New Roman" pitchFamily="18" charset="0"/>
              <a:ea typeface="+mn-ea"/>
              <a:cs typeface="+mn-cs"/>
            </a:endParaRPr>
          </a:p>
          <a:p>
            <a:r>
              <a:rPr lang="en-US" sz="1200" b="0" i="1" kern="1200" baseline="0" dirty="0" smtClean="0">
                <a:solidFill>
                  <a:schemeClr val="tx1"/>
                </a:solidFill>
                <a:latin typeface="Times New Roman" pitchFamily="18" charset="0"/>
                <a:ea typeface="+mn-ea"/>
                <a:cs typeface="+mn-cs"/>
              </a:rPr>
              <a:t>Low-level wind shear: Associated with thunderstorms. Low-level wind shear is the result of two phenomena, the gust front and downdrafts. Strong downdrafts develop during the maturing phase of the thunderstorm, striking the ground and spreading out horizontally along the surface well in advance of the thunderstorm itself. Winds can change 180° and reach speeds as great as 100 </a:t>
            </a:r>
            <a:r>
              <a:rPr lang="en-US" sz="1200" b="0" i="1" kern="1200" baseline="0" dirty="0" err="1" smtClean="0">
                <a:solidFill>
                  <a:schemeClr val="tx1"/>
                </a:solidFill>
                <a:latin typeface="Times New Roman" pitchFamily="18" charset="0"/>
                <a:ea typeface="+mn-ea"/>
                <a:cs typeface="+mn-cs"/>
              </a:rPr>
              <a:t>kts</a:t>
            </a:r>
            <a:r>
              <a:rPr lang="en-US" sz="1200" b="0" i="1" kern="1200" baseline="0" dirty="0" smtClean="0">
                <a:solidFill>
                  <a:schemeClr val="tx1"/>
                </a:solidFill>
                <a:latin typeface="Times New Roman" pitchFamily="18" charset="0"/>
                <a:ea typeface="+mn-ea"/>
                <a:cs typeface="+mn-cs"/>
              </a:rPr>
              <a:t> as far as 10 miles ahead of the storm.</a:t>
            </a:r>
          </a:p>
          <a:p>
            <a:endParaRPr lang="en-US" sz="1200" b="0" i="1" kern="1200" baseline="0" dirty="0" smtClean="0">
              <a:solidFill>
                <a:schemeClr val="tx1"/>
              </a:solidFill>
              <a:latin typeface="Times New Roman" pitchFamily="18" charset="0"/>
              <a:ea typeface="+mn-ea"/>
              <a:cs typeface="+mn-cs"/>
            </a:endParaRPr>
          </a:p>
          <a:p>
            <a:r>
              <a:rPr lang="en-US" sz="1200" b="0" i="1" kern="1200" baseline="0" dirty="0" smtClean="0">
                <a:solidFill>
                  <a:schemeClr val="tx1"/>
                </a:solidFill>
                <a:latin typeface="Times New Roman" pitchFamily="18" charset="0"/>
                <a:ea typeface="+mn-ea"/>
                <a:cs typeface="+mn-cs"/>
              </a:rPr>
              <a:t>Temperature inversions (low-level jet stream: Overnight cooling creates a temperature inversion a few hundred feet above the ground that can produce significant wind shear, especially if the thermal inversion is coupled with the low-level jet stream. This wind shear is at its most severe shortly after midnight and dissipates as daytime heating eliminates the inversion.</a:t>
            </a:r>
          </a:p>
          <a:p>
            <a:endParaRPr lang="en-US" sz="1200" b="0" i="1" kern="1200" baseline="0" dirty="0" smtClean="0">
              <a:solidFill>
                <a:schemeClr val="tx1"/>
              </a:solidFill>
              <a:latin typeface="Times New Roman" pitchFamily="18" charset="0"/>
              <a:ea typeface="+mn-ea"/>
              <a:cs typeface="+mn-cs"/>
            </a:endParaRPr>
          </a:p>
          <a:p>
            <a:r>
              <a:rPr lang="en-US" sz="1200" b="0" i="1" kern="1200" baseline="0" dirty="0" smtClean="0">
                <a:solidFill>
                  <a:schemeClr val="tx1"/>
                </a:solidFill>
                <a:latin typeface="Times New Roman" pitchFamily="18" charset="0"/>
                <a:ea typeface="+mn-ea"/>
                <a:cs typeface="+mn-cs"/>
              </a:rPr>
              <a:t>Jet Stream: Sheets of strong winds, generally between 100 and 125 </a:t>
            </a:r>
            <a:r>
              <a:rPr lang="en-US" sz="1200" b="0" i="1" kern="1200" baseline="0" dirty="0" err="1" smtClean="0">
                <a:solidFill>
                  <a:schemeClr val="tx1"/>
                </a:solidFill>
                <a:latin typeface="Times New Roman" pitchFamily="18" charset="0"/>
                <a:ea typeface="+mn-ea"/>
                <a:cs typeface="+mn-cs"/>
              </a:rPr>
              <a:t>kts</a:t>
            </a:r>
            <a:r>
              <a:rPr lang="en-US" sz="1200" b="0" i="1" kern="1200" baseline="0" dirty="0" smtClean="0">
                <a:solidFill>
                  <a:schemeClr val="tx1"/>
                </a:solidFill>
                <a:latin typeface="Times New Roman" pitchFamily="18" charset="0"/>
                <a:ea typeface="+mn-ea"/>
                <a:cs typeface="+mn-cs"/>
              </a:rPr>
              <a:t> and possibly reaching 250 </a:t>
            </a:r>
            <a:r>
              <a:rPr lang="en-US" sz="1200" b="0" i="1" kern="1200" baseline="0" dirty="0" err="1" smtClean="0">
                <a:solidFill>
                  <a:schemeClr val="tx1"/>
                </a:solidFill>
                <a:latin typeface="Times New Roman" pitchFamily="18" charset="0"/>
                <a:ea typeface="+mn-ea"/>
                <a:cs typeface="+mn-cs"/>
              </a:rPr>
              <a:t>kts</a:t>
            </a:r>
            <a:r>
              <a:rPr lang="en-US" sz="1200" b="0" i="1" kern="1200" baseline="0" dirty="0" smtClean="0">
                <a:solidFill>
                  <a:schemeClr val="tx1"/>
                </a:solidFill>
                <a:latin typeface="Times New Roman" pitchFamily="18" charset="0"/>
                <a:ea typeface="+mn-ea"/>
                <a:cs typeface="+mn-cs"/>
              </a:rPr>
              <a:t> in speed. The jet stream exists in the upper atmosphere, between 20 000 and 40 000 ft (or </a:t>
            </a:r>
            <a:r>
              <a:rPr lang="en-CA" sz="1200" b="0" i="1" kern="1200" baseline="0" dirty="0" smtClean="0">
                <a:solidFill>
                  <a:schemeClr val="tx1"/>
                </a:solidFill>
                <a:latin typeface="Times New Roman" pitchFamily="18" charset="0"/>
                <a:ea typeface="+mn-ea"/>
                <a:cs typeface="+mn-cs"/>
              </a:rPr>
              <a:t>above).</a:t>
            </a:r>
          </a:p>
          <a:p>
            <a:endParaRPr lang="en-CA" sz="1200" b="0" i="1" kern="1200" baseline="0" dirty="0" smtClean="0">
              <a:solidFill>
                <a:schemeClr val="tx1"/>
              </a:solidFill>
              <a:latin typeface="Times New Roman" pitchFamily="18" charset="0"/>
              <a:ea typeface="+mn-ea"/>
              <a:cs typeface="+mn-cs"/>
            </a:endParaRPr>
          </a:p>
          <a:p>
            <a:r>
              <a:rPr lang="en-US" sz="1200" b="0" i="1" kern="1200" baseline="0" dirty="0" smtClean="0">
                <a:solidFill>
                  <a:schemeClr val="tx1"/>
                </a:solidFill>
                <a:latin typeface="Times New Roman" pitchFamily="18" charset="0"/>
                <a:ea typeface="+mn-ea"/>
                <a:cs typeface="+mn-cs"/>
              </a:rPr>
              <a:t>Surface Obstructions: The irregular or turbulent flow of air around mountains and hills, and through mountain passes causes serious wind shear problems for aircraft approaching to land at </a:t>
            </a:r>
            <a:r>
              <a:rPr lang="en-CA" sz="1200" b="0" i="1" kern="1200" baseline="0" dirty="0" smtClean="0">
                <a:solidFill>
                  <a:schemeClr val="tx1"/>
                </a:solidFill>
                <a:latin typeface="Times New Roman" pitchFamily="18" charset="0"/>
                <a:ea typeface="+mn-ea"/>
                <a:cs typeface="+mn-cs"/>
              </a:rPr>
              <a:t>airports near mountain ridges.</a:t>
            </a:r>
            <a:endParaRPr lang="en-CA" b="0" i="1"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74</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smtClean="0"/>
              <a:t>Average range</a:t>
            </a:r>
            <a:r>
              <a:rPr lang="en-CA" baseline="0" dirty="0" smtClean="0"/>
              <a:t> of visibility at any given time forward from the cockpit of an aircraft in flight</a:t>
            </a:r>
          </a:p>
          <a:p>
            <a:pPr marL="228600" indent="-228600">
              <a:buAutoNum type="arabicPeriod"/>
            </a:pPr>
            <a:r>
              <a:rPr lang="en-CA" baseline="0" dirty="0" smtClean="0"/>
              <a:t>Rime ice</a:t>
            </a:r>
            <a:br>
              <a:rPr lang="en-CA" baseline="0" dirty="0" smtClean="0"/>
            </a:br>
            <a:r>
              <a:rPr lang="en-CA" baseline="0" dirty="0" smtClean="0"/>
              <a:t>Clear ice</a:t>
            </a:r>
            <a:br>
              <a:rPr lang="en-CA" baseline="0" dirty="0" smtClean="0"/>
            </a:br>
            <a:r>
              <a:rPr lang="en-CA" baseline="0" dirty="0" smtClean="0"/>
              <a:t>Hoar frost</a:t>
            </a:r>
            <a:br>
              <a:rPr lang="en-CA" baseline="0" dirty="0" smtClean="0"/>
            </a:br>
            <a:r>
              <a:rPr lang="en-CA" baseline="0" dirty="0" smtClean="0"/>
              <a:t>Frozen dew</a:t>
            </a:r>
          </a:p>
          <a:p>
            <a:pPr marL="228600" indent="-228600">
              <a:buAutoNum type="arabicPeriod"/>
            </a:pPr>
            <a:r>
              <a:rPr lang="en-CA" baseline="0" dirty="0" smtClean="0"/>
              <a:t>Changes of wind speed and direction with altitude</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77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baseline="0" dirty="0" smtClean="0"/>
              <a:t>Continental Arctic (</a:t>
            </a:r>
            <a:r>
              <a:rPr lang="en-CA" baseline="0" dirty="0" err="1" smtClean="0"/>
              <a:t>cA</a:t>
            </a:r>
            <a:r>
              <a:rPr lang="en-CA" baseline="0" dirty="0" smtClean="0"/>
              <a:t>)</a:t>
            </a:r>
            <a:br>
              <a:rPr lang="en-CA" baseline="0" dirty="0" smtClean="0"/>
            </a:br>
            <a:r>
              <a:rPr lang="en-CA" baseline="0" dirty="0" smtClean="0"/>
              <a:t>Maritime Arctic (</a:t>
            </a:r>
            <a:r>
              <a:rPr lang="en-CA" baseline="0" dirty="0" err="1" smtClean="0"/>
              <a:t>mA</a:t>
            </a:r>
            <a:r>
              <a:rPr lang="en-CA" baseline="0" dirty="0" smtClean="0"/>
              <a:t>)</a:t>
            </a:r>
            <a:br>
              <a:rPr lang="en-CA" baseline="0" dirty="0" smtClean="0"/>
            </a:br>
            <a:r>
              <a:rPr lang="en-CA" baseline="0" dirty="0" smtClean="0"/>
              <a:t>Maritime Polar (</a:t>
            </a:r>
            <a:r>
              <a:rPr lang="en-CA" baseline="0" dirty="0" err="1" smtClean="0"/>
              <a:t>mP</a:t>
            </a:r>
            <a:r>
              <a:rPr lang="en-CA" baseline="0" dirty="0" smtClean="0"/>
              <a:t>)</a:t>
            </a:r>
            <a:br>
              <a:rPr lang="en-CA" baseline="0" dirty="0" smtClean="0"/>
            </a:br>
            <a:r>
              <a:rPr lang="en-CA" baseline="0" dirty="0" smtClean="0"/>
              <a:t>Maritime Tropical (</a:t>
            </a:r>
            <a:r>
              <a:rPr lang="en-CA" baseline="0" dirty="0" err="1" smtClean="0"/>
              <a:t>mT</a:t>
            </a:r>
            <a:r>
              <a:rPr lang="en-CA" baseline="0" dirty="0" smtClean="0"/>
              <a:t>)</a:t>
            </a:r>
          </a:p>
          <a:p>
            <a:pPr marL="228600" indent="-228600">
              <a:buAutoNum type="arabicPeriod"/>
            </a:pPr>
            <a:r>
              <a:rPr lang="en-CA" baseline="0" dirty="0" smtClean="0"/>
              <a:t>Cirrus</a:t>
            </a:r>
            <a:br>
              <a:rPr lang="en-CA" baseline="0" dirty="0" smtClean="0"/>
            </a:br>
            <a:r>
              <a:rPr lang="en-CA" baseline="0" dirty="0" smtClean="0"/>
              <a:t>Cirrostratus</a:t>
            </a:r>
            <a:br>
              <a:rPr lang="en-CA" baseline="0" dirty="0" smtClean="0"/>
            </a:br>
            <a:r>
              <a:rPr lang="en-CA" baseline="0" dirty="0" smtClean="0"/>
              <a:t>Altostratus</a:t>
            </a:r>
            <a:br>
              <a:rPr lang="en-CA" baseline="0" dirty="0" smtClean="0"/>
            </a:br>
            <a:r>
              <a:rPr lang="en-CA" baseline="0" dirty="0" smtClean="0"/>
              <a:t>Nimbostratus</a:t>
            </a:r>
            <a:br>
              <a:rPr lang="en-CA" baseline="0" dirty="0" smtClean="0"/>
            </a:br>
            <a:r>
              <a:rPr lang="en-CA" baseline="0" dirty="0" smtClean="0"/>
              <a:t>Stratus</a:t>
            </a:r>
          </a:p>
          <a:p>
            <a:pPr marL="228600" indent="-228600">
              <a:buAutoNum type="arabicPeriod"/>
            </a:pPr>
            <a:r>
              <a:rPr lang="en-CA" baseline="0" dirty="0" smtClean="0"/>
              <a:t>Condensation nuclei</a:t>
            </a:r>
            <a:br>
              <a:rPr lang="en-CA" baseline="0" dirty="0" smtClean="0"/>
            </a:br>
            <a:r>
              <a:rPr lang="en-CA" baseline="0" dirty="0" smtClean="0"/>
              <a:t>High relative humidity</a:t>
            </a:r>
            <a:br>
              <a:rPr lang="en-CA" baseline="0" dirty="0" smtClean="0"/>
            </a:br>
            <a:r>
              <a:rPr lang="en-CA" baseline="0" dirty="0" smtClean="0"/>
              <a:t>Lifting process/cooling process</a:t>
            </a:r>
          </a:p>
          <a:p>
            <a:pPr marL="228600" indent="-228600">
              <a:buAutoNum type="arabicPeriod"/>
            </a:pPr>
            <a:r>
              <a:rPr lang="en-CA" baseline="0" dirty="0" err="1" smtClean="0"/>
              <a:t>TROugh</a:t>
            </a:r>
            <a:r>
              <a:rPr lang="en-CA" baseline="0" dirty="0" smtClean="0"/>
              <a:t> of Warm Air </a:t>
            </a:r>
            <a:r>
              <a:rPr lang="en-CA" baseline="0" dirty="0" err="1" smtClean="0"/>
              <a:t>aLoft</a:t>
            </a:r>
            <a:endParaRPr lang="en-CA" baseline="0" dirty="0" smtClean="0"/>
          </a:p>
          <a:p>
            <a:pPr marL="228600" indent="-228600">
              <a:buAutoNum type="arabicPeriod"/>
            </a:pPr>
            <a:r>
              <a:rPr lang="en-CA" dirty="0" smtClean="0"/>
              <a:t>Heaters</a:t>
            </a:r>
            <a:br>
              <a:rPr lang="en-CA" dirty="0" smtClean="0"/>
            </a:br>
            <a:r>
              <a:rPr lang="en-CA" dirty="0" smtClean="0"/>
              <a:t>Boots</a:t>
            </a:r>
            <a:br>
              <a:rPr lang="en-CA" dirty="0" smtClean="0"/>
            </a:br>
            <a:r>
              <a:rPr lang="en-CA" dirty="0" smtClean="0"/>
              <a:t>Fluids</a:t>
            </a:r>
            <a:br>
              <a:rPr lang="en-CA" dirty="0" smtClean="0"/>
            </a:br>
            <a:r>
              <a:rPr lang="en-CA" dirty="0" smtClean="0"/>
              <a:t>Stay</a:t>
            </a:r>
            <a:r>
              <a:rPr lang="en-CA" baseline="0" dirty="0" smtClean="0"/>
              <a:t> out of icing conditions/get out of icing</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83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Forms over Alaska</a:t>
            </a:r>
            <a:r>
              <a:rPr lang="en-CA" baseline="0" dirty="0" smtClean="0"/>
              <a:t> or Siberia</a:t>
            </a:r>
            <a:endParaRPr lang="en-CA" dirty="0" smtClean="0"/>
          </a:p>
          <a:p>
            <a:r>
              <a:rPr lang="en-CA" dirty="0" smtClean="0"/>
              <a:t>Spends</a:t>
            </a:r>
            <a:r>
              <a:rPr lang="en-CA" baseline="0" dirty="0" smtClean="0"/>
              <a:t> little time over the Pacific</a:t>
            </a:r>
          </a:p>
          <a:p>
            <a:r>
              <a:rPr lang="en-CA" baseline="0" dirty="0" smtClean="0"/>
              <a:t>Unstable in the lower layers</a:t>
            </a:r>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Forms over the polar</a:t>
            </a:r>
            <a:r>
              <a:rPr lang="en-CA" baseline="0" dirty="0" smtClean="0"/>
              <a:t> region of North-central Russia</a:t>
            </a:r>
          </a:p>
          <a:p>
            <a:r>
              <a:rPr lang="en-CA" baseline="0" dirty="0" smtClean="0"/>
              <a:t>Spends considerable time over the Pacific</a:t>
            </a:r>
          </a:p>
          <a:p>
            <a:r>
              <a:rPr lang="en-CA" baseline="0" dirty="0" smtClean="0"/>
              <a:t>Unstable</a:t>
            </a:r>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Forms over semi-tropical</a:t>
            </a:r>
            <a:r>
              <a:rPr lang="en-US" baseline="0" dirty="0" smtClean="0"/>
              <a:t> areas; originates from southwest (Caribbean) and southern Pacific</a:t>
            </a:r>
          </a:p>
          <a:p>
            <a:r>
              <a:rPr lang="en-US" baseline="0" dirty="0" smtClean="0"/>
              <a:t>Forms over the Pacific or Atlantic</a:t>
            </a:r>
          </a:p>
          <a:p>
            <a:r>
              <a:rPr lang="en-US" baseline="0" dirty="0" smtClean="0"/>
              <a:t>Rarely appears north of the Great Lakes</a:t>
            </a:r>
          </a:p>
          <a:p>
            <a:r>
              <a:rPr lang="en-US" baseline="0" dirty="0" smtClean="0"/>
              <a:t>Highly unstable</a:t>
            </a:r>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 that </a:t>
            </a:r>
            <a:r>
              <a:rPr lang="en-US" dirty="0" err="1" smtClean="0"/>
              <a:t>cP</a:t>
            </a:r>
            <a:r>
              <a:rPr lang="en-US" baseline="0" dirty="0" smtClean="0"/>
              <a:t> is not included is because Canada lacks the widespread dry polar region required for the formation of this air mass. The terrain features of North America are such that </a:t>
            </a:r>
            <a:r>
              <a:rPr lang="en-US" baseline="0" dirty="0" err="1" smtClean="0"/>
              <a:t>cP</a:t>
            </a:r>
            <a:r>
              <a:rPr lang="en-US" baseline="0" dirty="0" smtClean="0"/>
              <a:t> air is not found in Canada but is found elsewhere in the world including the United States. </a:t>
            </a:r>
            <a:r>
              <a:rPr lang="en-US" baseline="0" dirty="0" err="1" smtClean="0"/>
              <a:t>cA</a:t>
            </a:r>
            <a:r>
              <a:rPr lang="en-US" baseline="0" dirty="0" smtClean="0"/>
              <a:t> that moves south over the United States is warmed from below and modifies into </a:t>
            </a:r>
            <a:r>
              <a:rPr lang="en-US" baseline="0" dirty="0" err="1" smtClean="0"/>
              <a:t>cP.</a:t>
            </a:r>
            <a:endParaRPr lang="en-US" baseline="0" dirty="0" smtClean="0"/>
          </a:p>
          <a:p>
            <a:endParaRPr lang="en-US" baseline="0" dirty="0" smtClean="0"/>
          </a:p>
          <a:p>
            <a:r>
              <a:rPr lang="en-US" baseline="0" dirty="0" smtClean="0"/>
              <a:t>The source area for </a:t>
            </a:r>
            <a:r>
              <a:rPr lang="en-US" baseline="0" dirty="0" err="1" smtClean="0"/>
              <a:t>cT</a:t>
            </a:r>
            <a:r>
              <a:rPr lang="en-US" baseline="0" dirty="0" smtClean="0"/>
              <a:t> air is very small in North America, so this air mass is only occasionally found in Canada.</a:t>
            </a:r>
            <a:endParaRPr lang="en-US"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FE3492F4-DD28-4D0E-940F-6699BCF212F8}"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8502E42-0ADC-4FE1-9092-CE542BCECC91}" type="datetimeFigureOut">
              <a:rPr lang="en-CA" smtClean="0"/>
              <a:pPr/>
              <a:t>2015-10-29</a:t>
            </a:fld>
            <a:endParaRPr lang="en-CA"/>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CA"/>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C127F85-70A6-4E52-857A-6812FEF5ADD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502E42-0ADC-4FE1-9092-CE542BCECC91}" type="datetimeFigureOut">
              <a:rPr lang="en-CA" smtClean="0"/>
              <a:pPr/>
              <a:t>2015-10-29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127F85-70A6-4E52-857A-6812FEF5ADD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502E42-0ADC-4FE1-9092-CE542BCECC91}" type="datetimeFigureOut">
              <a:rPr lang="en-CA" smtClean="0"/>
              <a:pPr/>
              <a:t>2015-10-29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127F85-70A6-4E52-857A-6812FEF5ADD1}"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8502E42-0ADC-4FE1-9092-CE542BCECC91}" type="datetimeFigureOut">
              <a:rPr lang="en-CA" smtClean="0"/>
              <a:pPr/>
              <a:t>2015-10-29</a:t>
            </a:fld>
            <a:endParaRPr lang="en-CA"/>
          </a:p>
        </p:txBody>
      </p:sp>
      <p:sp>
        <p:nvSpPr>
          <p:cNvPr id="5" name="Footer Placeholder 4"/>
          <p:cNvSpPr>
            <a:spLocks noGrp="1"/>
          </p:cNvSpPr>
          <p:nvPr>
            <p:ph type="ftr" sz="quarter" idx="11"/>
          </p:nvPr>
        </p:nvSpPr>
        <p:spPr>
          <a:xfrm>
            <a:off x="457200" y="6480969"/>
            <a:ext cx="4260056" cy="300831"/>
          </a:xfrm>
        </p:spPr>
        <p:txBody>
          <a:bodyPr/>
          <a:lstStyle/>
          <a:p>
            <a:endParaRPr lang="en-CA"/>
          </a:p>
        </p:txBody>
      </p:sp>
      <p:sp>
        <p:nvSpPr>
          <p:cNvPr id="6" name="Slide Number Placeholder 5"/>
          <p:cNvSpPr>
            <a:spLocks noGrp="1"/>
          </p:cNvSpPr>
          <p:nvPr>
            <p:ph type="sldNum" sz="quarter" idx="12"/>
          </p:nvPr>
        </p:nvSpPr>
        <p:spPr/>
        <p:txBody>
          <a:bodyPr/>
          <a:lstStyle/>
          <a:p>
            <a:fld id="{CC127F85-70A6-4E52-857A-6812FEF5ADD1}"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8502E42-0ADC-4FE1-9092-CE542BCECC91}" type="datetimeFigureOut">
              <a:rPr lang="en-CA" smtClean="0"/>
              <a:pPr/>
              <a:t>2015-10-29</a:t>
            </a:fld>
            <a:endParaRPr lang="en-CA"/>
          </a:p>
        </p:txBody>
      </p:sp>
      <p:sp>
        <p:nvSpPr>
          <p:cNvPr id="5" name="Footer Placeholder 4"/>
          <p:cNvSpPr>
            <a:spLocks noGrp="1"/>
          </p:cNvSpPr>
          <p:nvPr>
            <p:ph type="ftr" sz="quarter" idx="11"/>
          </p:nvPr>
        </p:nvSpPr>
        <p:spPr>
          <a:xfrm>
            <a:off x="2619376" y="6480969"/>
            <a:ext cx="4260056" cy="300831"/>
          </a:xfrm>
        </p:spPr>
        <p:txBody>
          <a:bodyPr/>
          <a:lstStyle/>
          <a:p>
            <a:endParaRPr lang="en-CA"/>
          </a:p>
        </p:txBody>
      </p:sp>
      <p:sp>
        <p:nvSpPr>
          <p:cNvPr id="6" name="Slide Number Placeholder 5"/>
          <p:cNvSpPr>
            <a:spLocks noGrp="1"/>
          </p:cNvSpPr>
          <p:nvPr>
            <p:ph type="sldNum" sz="quarter" idx="12"/>
          </p:nvPr>
        </p:nvSpPr>
        <p:spPr>
          <a:xfrm>
            <a:off x="8451056" y="809624"/>
            <a:ext cx="502920" cy="300831"/>
          </a:xfrm>
        </p:spPr>
        <p:txBody>
          <a:bodyPr/>
          <a:lstStyle/>
          <a:p>
            <a:fld id="{CC127F85-70A6-4E52-857A-6812FEF5ADD1}" type="slidenum">
              <a:rPr lang="en-CA" smtClean="0"/>
              <a:pPr/>
              <a:t>‹#›</a:t>
            </a:fld>
            <a:endParaRPr lang="en-CA"/>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8502E42-0ADC-4FE1-9092-CE542BCECC91}" type="datetimeFigureOut">
              <a:rPr lang="en-CA" smtClean="0"/>
              <a:pPr/>
              <a:t>2015-10-29</a:t>
            </a:fld>
            <a:endParaRPr lang="en-CA"/>
          </a:p>
        </p:txBody>
      </p:sp>
      <p:sp>
        <p:nvSpPr>
          <p:cNvPr id="6" name="Footer Placeholder 5"/>
          <p:cNvSpPr>
            <a:spLocks noGrp="1"/>
          </p:cNvSpPr>
          <p:nvPr>
            <p:ph type="ftr" sz="quarter" idx="11"/>
          </p:nvPr>
        </p:nvSpPr>
        <p:spPr>
          <a:xfrm>
            <a:off x="457200" y="6480969"/>
            <a:ext cx="4260056" cy="301752"/>
          </a:xfrm>
        </p:spPr>
        <p:txBody>
          <a:bodyPr/>
          <a:lstStyle/>
          <a:p>
            <a:endParaRPr lang="en-CA"/>
          </a:p>
        </p:txBody>
      </p:sp>
      <p:sp>
        <p:nvSpPr>
          <p:cNvPr id="7" name="Slide Number Placeholder 6"/>
          <p:cNvSpPr>
            <a:spLocks noGrp="1"/>
          </p:cNvSpPr>
          <p:nvPr>
            <p:ph type="sldNum" sz="quarter" idx="12"/>
          </p:nvPr>
        </p:nvSpPr>
        <p:spPr>
          <a:xfrm>
            <a:off x="7589520" y="6480969"/>
            <a:ext cx="502920" cy="301752"/>
          </a:xfrm>
        </p:spPr>
        <p:txBody>
          <a:bodyPr/>
          <a:lstStyle/>
          <a:p>
            <a:fld id="{CC127F85-70A6-4E52-857A-6812FEF5ADD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8502E42-0ADC-4FE1-9092-CE542BCECC91}" type="datetimeFigureOut">
              <a:rPr lang="en-CA" smtClean="0"/>
              <a:pPr/>
              <a:t>2015-10-29</a:t>
            </a:fld>
            <a:endParaRPr lang="en-CA"/>
          </a:p>
        </p:txBody>
      </p:sp>
      <p:sp>
        <p:nvSpPr>
          <p:cNvPr id="8" name="Footer Placeholder 7"/>
          <p:cNvSpPr>
            <a:spLocks noGrp="1"/>
          </p:cNvSpPr>
          <p:nvPr>
            <p:ph type="ftr" sz="quarter" idx="11"/>
          </p:nvPr>
        </p:nvSpPr>
        <p:spPr>
          <a:xfrm>
            <a:off x="457200" y="6480969"/>
            <a:ext cx="4261104" cy="301752"/>
          </a:xfrm>
        </p:spPr>
        <p:txBody>
          <a:bodyPr/>
          <a:lstStyle/>
          <a:p>
            <a:endParaRPr lang="en-CA"/>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C127F85-70A6-4E52-857A-6812FEF5ADD1}"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502E42-0ADC-4FE1-9092-CE542BCECC91}" type="datetimeFigureOut">
              <a:rPr lang="en-CA" smtClean="0"/>
              <a:pPr/>
              <a:t>2015-10-29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C127F85-70A6-4E52-857A-6812FEF5ADD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8502E42-0ADC-4FE1-9092-CE542BCECC91}" type="datetimeFigureOut">
              <a:rPr lang="en-CA" smtClean="0"/>
              <a:pPr/>
              <a:t>2015-10-29</a:t>
            </a:fld>
            <a:endParaRPr lang="en-CA"/>
          </a:p>
        </p:txBody>
      </p:sp>
      <p:sp>
        <p:nvSpPr>
          <p:cNvPr id="3" name="Footer Placeholder 2"/>
          <p:cNvSpPr>
            <a:spLocks noGrp="1"/>
          </p:cNvSpPr>
          <p:nvPr>
            <p:ph type="ftr" sz="quarter" idx="11"/>
          </p:nvPr>
        </p:nvSpPr>
        <p:spPr>
          <a:xfrm>
            <a:off x="457200" y="6481890"/>
            <a:ext cx="4260056" cy="300831"/>
          </a:xfrm>
        </p:spPr>
        <p:txBody>
          <a:bodyPr/>
          <a:lstStyle/>
          <a:p>
            <a:endParaRPr lang="en-CA"/>
          </a:p>
        </p:txBody>
      </p:sp>
      <p:sp>
        <p:nvSpPr>
          <p:cNvPr id="4" name="Slide Number Placeholder 3"/>
          <p:cNvSpPr>
            <a:spLocks noGrp="1"/>
          </p:cNvSpPr>
          <p:nvPr>
            <p:ph type="sldNum" sz="quarter" idx="12"/>
          </p:nvPr>
        </p:nvSpPr>
        <p:spPr>
          <a:xfrm>
            <a:off x="7589520" y="6480969"/>
            <a:ext cx="502920" cy="301752"/>
          </a:xfrm>
        </p:spPr>
        <p:txBody>
          <a:bodyPr/>
          <a:lstStyle/>
          <a:p>
            <a:fld id="{CC127F85-70A6-4E52-857A-6812FEF5ADD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8502E42-0ADC-4FE1-9092-CE542BCECC91}" type="datetimeFigureOut">
              <a:rPr lang="en-CA" smtClean="0"/>
              <a:pPr/>
              <a:t>2015-10-29</a:t>
            </a:fld>
            <a:endParaRPr lang="en-CA"/>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C127F85-70A6-4E52-857A-6812FEF5ADD1}"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8502E42-0ADC-4FE1-9092-CE542BCECC91}" type="datetimeFigureOut">
              <a:rPr lang="en-CA" smtClean="0"/>
              <a:pPr/>
              <a:t>2015-10-29</a:t>
            </a:fld>
            <a:endParaRPr lang="en-CA"/>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CA"/>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C127F85-70A6-4E52-857A-6812FEF5ADD1}"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8502E42-0ADC-4FE1-9092-CE542BCECC91}" type="datetimeFigureOut">
              <a:rPr lang="en-CA" smtClean="0"/>
              <a:pPr/>
              <a:t>2015-10-29</a:t>
            </a:fld>
            <a:endParaRPr lang="en-CA"/>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CA"/>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C127F85-70A6-4E52-857A-6812FEF5ADD1}"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Jurij Bilyk\My Documents\My Pictures\Flying Schol PP\AirlinersNetPhotoID408802.jpg"/>
          <p:cNvPicPr>
            <a:picLocks noChangeAspect="1" noChangeArrowheads="1"/>
          </p:cNvPicPr>
          <p:nvPr/>
        </p:nvPicPr>
        <p:blipFill>
          <a:blip r:embed="rId3" cstate="print"/>
          <a:srcRect/>
          <a:stretch>
            <a:fillRect/>
          </a:stretch>
        </p:blipFill>
        <p:spPr bwMode="auto">
          <a:xfrm>
            <a:off x="0" y="0"/>
            <a:ext cx="9144000" cy="6964363"/>
          </a:xfrm>
          <a:prstGeom prst="rect">
            <a:avLst/>
          </a:prstGeom>
          <a:noFill/>
          <a:ln w="9525">
            <a:noFill/>
            <a:miter lim="800000"/>
            <a:headEnd/>
            <a:tailEnd/>
          </a:ln>
        </p:spPr>
      </p:pic>
      <p:sp>
        <p:nvSpPr>
          <p:cNvPr id="2051" name="Rectangle 3"/>
          <p:cNvSpPr>
            <a:spLocks noGrp="1" noChangeArrowheads="1"/>
          </p:cNvSpPr>
          <p:nvPr>
            <p:ph type="ctrTitle"/>
          </p:nvPr>
        </p:nvSpPr>
        <p:spPr/>
        <p:txBody>
          <a:bodyPr/>
          <a:lstStyle/>
          <a:p>
            <a:r>
              <a:rPr lang="en-US" dirty="0" smtClean="0">
                <a:solidFill>
                  <a:srgbClr val="CC3300"/>
                </a:solidFill>
              </a:rPr>
              <a:t>Air Masses of North America</a:t>
            </a:r>
          </a:p>
        </p:txBody>
      </p:sp>
      <p:sp>
        <p:nvSpPr>
          <p:cNvPr id="5" name="Subtitle 4"/>
          <p:cNvSpPr>
            <a:spLocks noGrp="1"/>
          </p:cNvSpPr>
          <p:nvPr>
            <p:ph type="subTitle" idx="1"/>
          </p:nvPr>
        </p:nvSpPr>
        <p:spPr/>
        <p:txBody>
          <a:bodyPr/>
          <a:lstStyle/>
          <a:p>
            <a:pPr algn="l"/>
            <a:r>
              <a:rPr lang="en-US" sz="2400" dirty="0" smtClean="0">
                <a:solidFill>
                  <a:schemeClr val="tx1"/>
                </a:solidFill>
              </a:rPr>
              <a:t>References: FTGU 29th</a:t>
            </a:r>
          </a:p>
          <a:p>
            <a:pPr algn="l"/>
            <a:r>
              <a:rPr lang="en-US" sz="2400" dirty="0" smtClean="0">
                <a:solidFill>
                  <a:schemeClr val="tx1"/>
                </a:solidFill>
              </a:rPr>
              <a:t>Pages 140 - 159</a:t>
            </a:r>
            <a:endParaRPr lang="en-US" sz="2400" dirty="0">
              <a:solidFill>
                <a:schemeClr val="tx1"/>
              </a:solidFill>
            </a:endParaRPr>
          </a:p>
        </p:txBody>
      </p:sp>
      <p:sp>
        <p:nvSpPr>
          <p:cNvPr id="6" name="TextBox 5"/>
          <p:cNvSpPr txBox="1"/>
          <p:nvPr/>
        </p:nvSpPr>
        <p:spPr>
          <a:xfrm>
            <a:off x="1331640" y="3429000"/>
            <a:ext cx="1728192" cy="461665"/>
          </a:xfrm>
          <a:prstGeom prst="rect">
            <a:avLst/>
          </a:prstGeom>
          <a:noFill/>
        </p:spPr>
        <p:txBody>
          <a:bodyPr wrap="square" rtlCol="0">
            <a:spAutoFit/>
          </a:bodyPr>
          <a:lstStyle/>
          <a:p>
            <a:r>
              <a:rPr lang="en-US" b="1" dirty="0" smtClean="0"/>
              <a:t>PO 403</a:t>
            </a:r>
            <a:endParaRPr lang="en-US" b="1" dirty="0"/>
          </a:p>
        </p:txBody>
      </p:sp>
      <p:sp>
        <p:nvSpPr>
          <p:cNvPr id="7" name="TextBox 6"/>
          <p:cNvSpPr txBox="1"/>
          <p:nvPr/>
        </p:nvSpPr>
        <p:spPr>
          <a:xfrm>
            <a:off x="7199784" y="0"/>
            <a:ext cx="1944216" cy="461665"/>
          </a:xfrm>
          <a:prstGeom prst="rect">
            <a:avLst/>
          </a:prstGeom>
          <a:noFill/>
        </p:spPr>
        <p:txBody>
          <a:bodyPr wrap="square" rtlCol="0">
            <a:spAutoFit/>
          </a:bodyPr>
          <a:lstStyle/>
          <a:p>
            <a:pPr algn="r"/>
            <a:r>
              <a:rPr lang="en-US" dirty="0" smtClean="0"/>
              <a:t>CI Valentine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mtClean="0"/>
              <a:t>Principal Air Masses of Canada</a:t>
            </a:r>
            <a:endParaRPr lang="en-US" dirty="0" smtClean="0"/>
          </a:p>
        </p:txBody>
      </p:sp>
      <p:sp>
        <p:nvSpPr>
          <p:cNvPr id="4" name="Content Placeholder 3"/>
          <p:cNvSpPr>
            <a:spLocks noGrp="1"/>
          </p:cNvSpPr>
          <p:nvPr>
            <p:ph idx="1"/>
          </p:nvPr>
        </p:nvSpPr>
        <p:spPr/>
        <p:txBody>
          <a:bodyPr/>
          <a:lstStyle/>
          <a:p>
            <a:r>
              <a:rPr lang="en-US" smtClean="0"/>
              <a:t>Maritime Tropical (mT)</a:t>
            </a:r>
          </a:p>
          <a:p>
            <a:pPr lvl="1"/>
            <a:r>
              <a:rPr lang="en-US" smtClean="0"/>
              <a:t>Forms over the South Pacific and South Atlantic</a:t>
            </a:r>
          </a:p>
          <a:p>
            <a:pPr lvl="1"/>
            <a:r>
              <a:rPr lang="en-US" smtClean="0"/>
              <a:t>Causes fog in the Atlantic Provinces</a:t>
            </a:r>
          </a:p>
          <a:p>
            <a:pPr lvl="1"/>
            <a:r>
              <a:rPr lang="en-US" smtClean="0"/>
              <a:t>Moist and warm</a:t>
            </a:r>
          </a:p>
          <a:p>
            <a:pPr lvl="1"/>
            <a:r>
              <a:rPr lang="en-US" smtClean="0"/>
              <a:t>High tropopause</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Principal Air Masses of Canada</a:t>
            </a:r>
          </a:p>
        </p:txBody>
      </p:sp>
      <p:sp>
        <p:nvSpPr>
          <p:cNvPr id="4" name="Content Placeholder 3"/>
          <p:cNvSpPr>
            <a:spLocks noGrp="1"/>
          </p:cNvSpPr>
          <p:nvPr>
            <p:ph idx="1"/>
          </p:nvPr>
        </p:nvSpPr>
        <p:spPr>
          <a:xfrm>
            <a:off x="3419872" y="1457400"/>
            <a:ext cx="1872208" cy="5400600"/>
          </a:xfrm>
        </p:spPr>
        <p:txBody>
          <a:bodyPr vert="wordArtVert">
            <a:normAutofit fontScale="92500"/>
          </a:bodyPr>
          <a:lstStyle/>
          <a:p>
            <a:pPr>
              <a:buNone/>
            </a:pPr>
            <a:r>
              <a:rPr lang="en-US" sz="8000" dirty="0" smtClean="0">
                <a:solidFill>
                  <a:srgbClr val="FF0000"/>
                </a:solidFill>
              </a:rPr>
              <a:t>CAPT</a:t>
            </a:r>
            <a:endParaRPr lang="en-US" sz="6600" dirty="0">
              <a:solidFill>
                <a:srgbClr val="FF0000"/>
              </a:solidFill>
            </a:endParaRPr>
          </a:p>
        </p:txBody>
      </p:sp>
      <p:sp>
        <p:nvSpPr>
          <p:cNvPr id="8" name="TextBox 7"/>
          <p:cNvSpPr txBox="1"/>
          <p:nvPr/>
        </p:nvSpPr>
        <p:spPr>
          <a:xfrm>
            <a:off x="4499992" y="1916832"/>
            <a:ext cx="4644008" cy="646331"/>
          </a:xfrm>
          <a:prstGeom prst="rect">
            <a:avLst/>
          </a:prstGeom>
          <a:noFill/>
        </p:spPr>
        <p:txBody>
          <a:bodyPr wrap="square" rtlCol="0">
            <a:spAutoFit/>
          </a:bodyPr>
          <a:lstStyle/>
          <a:p>
            <a:r>
              <a:rPr lang="en-US" sz="3600" dirty="0" err="1" smtClean="0"/>
              <a:t>o</a:t>
            </a:r>
            <a:r>
              <a:rPr lang="en-US" sz="3600" dirty="0" err="1" smtClean="0"/>
              <a:t>ntinental</a:t>
            </a:r>
            <a:r>
              <a:rPr lang="en-US" sz="3600" dirty="0" smtClean="0"/>
              <a:t> </a:t>
            </a:r>
            <a:r>
              <a:rPr lang="en-US" sz="3600" dirty="0" smtClean="0"/>
              <a:t>Arctic</a:t>
            </a:r>
            <a:endParaRPr lang="en-US" sz="3600" dirty="0"/>
          </a:p>
        </p:txBody>
      </p:sp>
      <p:sp>
        <p:nvSpPr>
          <p:cNvPr id="9" name="TextBox 8"/>
          <p:cNvSpPr txBox="1"/>
          <p:nvPr/>
        </p:nvSpPr>
        <p:spPr>
          <a:xfrm>
            <a:off x="1763688" y="3356992"/>
            <a:ext cx="4248472" cy="646331"/>
          </a:xfrm>
          <a:prstGeom prst="rect">
            <a:avLst/>
          </a:prstGeom>
          <a:noFill/>
        </p:spPr>
        <p:txBody>
          <a:bodyPr wrap="square" rtlCol="0">
            <a:spAutoFit/>
          </a:bodyPr>
          <a:lstStyle/>
          <a:p>
            <a:r>
              <a:rPr lang="en-US" sz="3600" dirty="0" smtClean="0"/>
              <a:t>Maritime         </a:t>
            </a:r>
            <a:r>
              <a:rPr lang="en-US" sz="3600" dirty="0" err="1" smtClean="0"/>
              <a:t>rctic</a:t>
            </a:r>
            <a:endParaRPr lang="en-US" sz="3600" dirty="0"/>
          </a:p>
        </p:txBody>
      </p:sp>
      <p:sp>
        <p:nvSpPr>
          <p:cNvPr id="12" name="TextBox 11"/>
          <p:cNvSpPr txBox="1"/>
          <p:nvPr/>
        </p:nvSpPr>
        <p:spPr>
          <a:xfrm>
            <a:off x="1835696" y="4581128"/>
            <a:ext cx="4248472" cy="646331"/>
          </a:xfrm>
          <a:prstGeom prst="rect">
            <a:avLst/>
          </a:prstGeom>
          <a:noFill/>
        </p:spPr>
        <p:txBody>
          <a:bodyPr wrap="square" rtlCol="0">
            <a:spAutoFit/>
          </a:bodyPr>
          <a:lstStyle/>
          <a:p>
            <a:r>
              <a:rPr lang="en-US" sz="3600" dirty="0" smtClean="0"/>
              <a:t>Maritime          </a:t>
            </a:r>
            <a:r>
              <a:rPr lang="en-US" sz="3600" dirty="0" err="1" smtClean="0"/>
              <a:t>olar</a:t>
            </a:r>
            <a:endParaRPr lang="en-US" sz="3600" dirty="0"/>
          </a:p>
        </p:txBody>
      </p:sp>
      <p:sp>
        <p:nvSpPr>
          <p:cNvPr id="13" name="TextBox 12"/>
          <p:cNvSpPr txBox="1"/>
          <p:nvPr/>
        </p:nvSpPr>
        <p:spPr>
          <a:xfrm>
            <a:off x="1763688" y="5949280"/>
            <a:ext cx="4824536" cy="646331"/>
          </a:xfrm>
          <a:prstGeom prst="rect">
            <a:avLst/>
          </a:prstGeom>
          <a:noFill/>
        </p:spPr>
        <p:txBody>
          <a:bodyPr wrap="square" rtlCol="0">
            <a:spAutoFit/>
          </a:bodyPr>
          <a:lstStyle/>
          <a:p>
            <a:r>
              <a:rPr lang="en-US" sz="3600" dirty="0" smtClean="0"/>
              <a:t>Maritime         </a:t>
            </a:r>
            <a:r>
              <a:rPr lang="en-US" sz="3600" dirty="0" err="1" smtClean="0"/>
              <a:t>ropical</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Characteristics of Air Masses</a:t>
            </a:r>
            <a:endParaRPr lang="en-US" dirty="0" smtClean="0"/>
          </a:p>
        </p:txBody>
      </p:sp>
      <p:sp>
        <p:nvSpPr>
          <p:cNvPr id="4" name="Content Placeholder 3"/>
          <p:cNvSpPr>
            <a:spLocks noGrp="1"/>
          </p:cNvSpPr>
          <p:nvPr>
            <p:ph idx="1"/>
          </p:nvPr>
        </p:nvSpPr>
        <p:spPr/>
        <p:txBody>
          <a:bodyPr/>
          <a:lstStyle/>
          <a:p>
            <a:r>
              <a:rPr lang="en-US" smtClean="0"/>
              <a:t>Cold Air Masses</a:t>
            </a:r>
          </a:p>
          <a:p>
            <a:pPr lvl="1"/>
            <a:r>
              <a:rPr lang="en-US" smtClean="0"/>
              <a:t>Inherently stable but heating from below causes instability</a:t>
            </a:r>
          </a:p>
          <a:p>
            <a:pPr lvl="1"/>
            <a:r>
              <a:rPr lang="en-US" smtClean="0"/>
              <a:t>Turbulent</a:t>
            </a:r>
          </a:p>
          <a:p>
            <a:pPr lvl="1"/>
            <a:r>
              <a:rPr lang="en-US" smtClean="0"/>
              <a:t>Good Visibility</a:t>
            </a:r>
          </a:p>
          <a:p>
            <a:pPr lvl="1"/>
            <a:r>
              <a:rPr lang="en-US" smtClean="0"/>
              <a:t>Cumuliform Cloud</a:t>
            </a:r>
          </a:p>
          <a:p>
            <a:pPr lvl="1"/>
            <a:r>
              <a:rPr lang="en-US" smtClean="0"/>
              <a:t>Showery Precipitation</a:t>
            </a:r>
          </a:p>
          <a:p>
            <a:pPr lvl="1"/>
            <a:r>
              <a:rPr lang="en-US" smtClean="0"/>
              <a:t>Thunderstorms may occur</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Characteristics of Air Masses</a:t>
            </a:r>
            <a:endParaRPr lang="en-US" dirty="0" smtClean="0"/>
          </a:p>
        </p:txBody>
      </p:sp>
      <p:sp>
        <p:nvSpPr>
          <p:cNvPr id="4" name="Content Placeholder 3"/>
          <p:cNvSpPr>
            <a:spLocks noGrp="1"/>
          </p:cNvSpPr>
          <p:nvPr>
            <p:ph idx="1"/>
          </p:nvPr>
        </p:nvSpPr>
        <p:spPr/>
        <p:txBody>
          <a:bodyPr/>
          <a:lstStyle/>
          <a:p>
            <a:r>
              <a:rPr lang="en-US" smtClean="0"/>
              <a:t>Warm Air Masses</a:t>
            </a:r>
          </a:p>
          <a:p>
            <a:pPr lvl="1"/>
            <a:r>
              <a:rPr lang="en-US" smtClean="0"/>
              <a:t>Stable</a:t>
            </a:r>
          </a:p>
          <a:p>
            <a:pPr lvl="1"/>
            <a:r>
              <a:rPr lang="en-US" smtClean="0"/>
              <a:t>Smooth/calm air</a:t>
            </a:r>
          </a:p>
          <a:p>
            <a:pPr lvl="1"/>
            <a:r>
              <a:rPr lang="en-US" smtClean="0"/>
              <a:t>Poor Visibility</a:t>
            </a:r>
          </a:p>
          <a:p>
            <a:pPr lvl="1"/>
            <a:r>
              <a:rPr lang="en-US" smtClean="0"/>
              <a:t>Stratiform Cloud</a:t>
            </a:r>
          </a:p>
          <a:p>
            <a:pPr lvl="1"/>
            <a:r>
              <a:rPr lang="en-US" smtClean="0"/>
              <a:t>Steady Precipitation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Modification</a:t>
            </a:r>
            <a:endParaRPr lang="en-US" dirty="0"/>
          </a:p>
        </p:txBody>
      </p:sp>
      <p:sp>
        <p:nvSpPr>
          <p:cNvPr id="3" name="Content Placeholder 2"/>
          <p:cNvSpPr>
            <a:spLocks noGrp="1"/>
          </p:cNvSpPr>
          <p:nvPr>
            <p:ph idx="1"/>
          </p:nvPr>
        </p:nvSpPr>
        <p:spPr/>
        <p:txBody>
          <a:bodyPr/>
          <a:lstStyle/>
          <a:p>
            <a:r>
              <a:rPr lang="en-US" smtClean="0"/>
              <a:t>Air mass characteristics are modified as they move over different surfaces</a:t>
            </a:r>
          </a:p>
          <a:p>
            <a:r>
              <a:rPr lang="en-US" smtClean="0"/>
              <a:t>If the modification is extensive, the air mass may be given a new name</a:t>
            </a:r>
          </a:p>
          <a:p>
            <a:r>
              <a:rPr lang="en-US" smtClean="0"/>
              <a:t>Example:</a:t>
            </a:r>
          </a:p>
          <a:p>
            <a:pPr lvl="1"/>
            <a:r>
              <a:rPr lang="en-US" smtClean="0"/>
              <a:t>mA air mass modified to mP as temperature moderates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Jurij Bilyk\My Documents\My Pictures\Flying Schol PP\AirlinersNetPhotoID416749.jpg"/>
          <p:cNvPicPr>
            <a:picLocks noChangeAspect="1" noChangeArrowheads="1"/>
          </p:cNvPicPr>
          <p:nvPr/>
        </p:nvPicPr>
        <p:blipFill>
          <a:blip r:embed="rId3" cstate="print"/>
          <a:srcRect/>
          <a:stretch>
            <a:fillRect/>
          </a:stretch>
        </p:blipFill>
        <p:spPr bwMode="auto">
          <a:xfrm>
            <a:off x="0" y="0"/>
            <a:ext cx="9144000" cy="6927850"/>
          </a:xfrm>
          <a:prstGeom prst="rect">
            <a:avLst/>
          </a:prstGeom>
          <a:noFill/>
          <a:ln w="9525">
            <a:noFill/>
            <a:miter lim="800000"/>
            <a:headEnd/>
            <a:tailEnd/>
          </a:ln>
        </p:spPr>
      </p:pic>
      <p:sp>
        <p:nvSpPr>
          <p:cNvPr id="12291" name="Rectangle 3"/>
          <p:cNvSpPr>
            <a:spLocks noGrp="1" noChangeArrowheads="1"/>
          </p:cNvSpPr>
          <p:nvPr>
            <p:ph type="title"/>
          </p:nvPr>
        </p:nvSpPr>
        <p:spPr>
          <a:xfrm>
            <a:off x="457200" y="685800"/>
            <a:ext cx="7772400" cy="1143000"/>
          </a:xfrm>
        </p:spPr>
        <p:txBody>
          <a:bodyPr/>
          <a:lstStyle/>
          <a:p>
            <a:r>
              <a:rPr lang="en-US" dirty="0" smtClean="0">
                <a:solidFill>
                  <a:schemeClr val="bg1"/>
                </a:solidFill>
              </a:rPr>
              <a:t>Fronts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What is a Front?</a:t>
            </a:r>
            <a:endParaRPr lang="en-US" dirty="0" smtClean="0"/>
          </a:p>
        </p:txBody>
      </p:sp>
      <p:sp>
        <p:nvSpPr>
          <p:cNvPr id="4" name="Content Placeholder 3"/>
          <p:cNvSpPr>
            <a:spLocks noGrp="1"/>
          </p:cNvSpPr>
          <p:nvPr>
            <p:ph idx="1"/>
          </p:nvPr>
        </p:nvSpPr>
        <p:spPr/>
        <p:txBody>
          <a:bodyPr/>
          <a:lstStyle/>
          <a:p>
            <a:r>
              <a:rPr lang="en-US" smtClean="0"/>
              <a:t>Front</a:t>
            </a:r>
          </a:p>
          <a:p>
            <a:pPr lvl="1"/>
            <a:r>
              <a:rPr lang="en-US" smtClean="0"/>
              <a:t>Narrow transition zone between two air masses</a:t>
            </a:r>
          </a:p>
          <a:p>
            <a:pPr lvl="1"/>
            <a:r>
              <a:rPr lang="en-US" smtClean="0"/>
              <a:t>Sloping side of the cold air is called the frontal surface</a:t>
            </a:r>
          </a:p>
          <a:p>
            <a:pPr lvl="1"/>
            <a:r>
              <a:rPr lang="en-US" smtClean="0"/>
              <a:t>The weather at a front is determined by the characteristics of the warm air that is being lifted and the degree of lift</a:t>
            </a:r>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Cold Fronts</a:t>
            </a:r>
            <a:endParaRPr lang="en-US" dirty="0" smtClean="0"/>
          </a:p>
        </p:txBody>
      </p:sp>
      <p:sp>
        <p:nvSpPr>
          <p:cNvPr id="4" name="Content Placeholder 3"/>
          <p:cNvSpPr>
            <a:spLocks noGrp="1"/>
          </p:cNvSpPr>
          <p:nvPr>
            <p:ph idx="1"/>
          </p:nvPr>
        </p:nvSpPr>
        <p:spPr/>
        <p:txBody>
          <a:bodyPr/>
          <a:lstStyle/>
          <a:p>
            <a:r>
              <a:rPr lang="en-US" smtClean="0"/>
              <a:t>A cold front is a front in which the cold air is advancing</a:t>
            </a:r>
          </a:p>
          <a:p>
            <a:r>
              <a:rPr lang="en-US" smtClean="0"/>
              <a:t>Cold fronts have very steeps slopes (approximately 1:50)</a:t>
            </a:r>
          </a:p>
          <a:p>
            <a:r>
              <a:rPr lang="en-US" smtClean="0"/>
              <a:t>They produce a narrow but intense band of weather</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Cold Fronts</a:t>
            </a:r>
            <a:endParaRPr lang="en-US" dirty="0" smtClean="0"/>
          </a:p>
        </p:txBody>
      </p:sp>
      <p:sp>
        <p:nvSpPr>
          <p:cNvPr id="4" name="Content Placeholder 3"/>
          <p:cNvSpPr>
            <a:spLocks noGrp="1"/>
          </p:cNvSpPr>
          <p:nvPr>
            <p:ph idx="1"/>
          </p:nvPr>
        </p:nvSpPr>
        <p:spPr/>
        <p:txBody>
          <a:bodyPr/>
          <a:lstStyle/>
          <a:p>
            <a:r>
              <a:rPr lang="en-US" smtClean="0"/>
              <a:t>Clouds and Weather</a:t>
            </a:r>
          </a:p>
          <a:p>
            <a:pPr lvl="1"/>
            <a:r>
              <a:rPr lang="en-US" smtClean="0"/>
              <a:t> Showery Precipitation</a:t>
            </a:r>
          </a:p>
          <a:p>
            <a:pPr lvl="1"/>
            <a:r>
              <a:rPr lang="en-US" smtClean="0"/>
              <a:t>Low ceiling and clouds of vertical development</a:t>
            </a:r>
          </a:p>
          <a:p>
            <a:pPr lvl="1"/>
            <a:r>
              <a:rPr lang="en-US" smtClean="0"/>
              <a:t>Winds veer with frontal passage</a:t>
            </a:r>
          </a:p>
          <a:p>
            <a:pPr lvl="1"/>
            <a:r>
              <a:rPr lang="en-US" smtClean="0"/>
              <a:t>Temperature drops with frontal passage</a:t>
            </a:r>
          </a:p>
          <a:p>
            <a:r>
              <a:rPr lang="en-US" smtClean="0"/>
              <a:t>Fast moving Cold Fronts can produce thunderstorms and/or squall lines</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Cold Fronts</a:t>
            </a:r>
          </a:p>
        </p:txBody>
      </p:sp>
      <p:pic>
        <p:nvPicPr>
          <p:cNvPr id="18435" name="Picture 3" descr="C:\Documents and Settings\Jurij Bilyk\My Documents\My Pictures\Flying Schol PP\cold_front.jpeg"/>
          <p:cNvPicPr>
            <a:picLocks noChangeAspect="1" noChangeArrowheads="1"/>
          </p:cNvPicPr>
          <p:nvPr/>
        </p:nvPicPr>
        <p:blipFill>
          <a:blip r:embed="rId3" cstate="print"/>
          <a:srcRect/>
          <a:stretch>
            <a:fillRect/>
          </a:stretch>
        </p:blipFill>
        <p:spPr bwMode="auto">
          <a:xfrm>
            <a:off x="381000" y="1676400"/>
            <a:ext cx="8305800" cy="3633788"/>
          </a:xfrm>
          <a:prstGeom prst="rect">
            <a:avLst/>
          </a:prstGeom>
          <a:noFill/>
          <a:ln w="9525">
            <a:noFill/>
            <a:miter lim="800000"/>
            <a:headEnd/>
            <a:tailEnd/>
          </a:ln>
        </p:spPr>
      </p:pic>
      <p:grpSp>
        <p:nvGrpSpPr>
          <p:cNvPr id="2" name="Group 4"/>
          <p:cNvGrpSpPr>
            <a:grpSpLocks/>
          </p:cNvGrpSpPr>
          <p:nvPr/>
        </p:nvGrpSpPr>
        <p:grpSpPr bwMode="auto">
          <a:xfrm>
            <a:off x="1676400" y="5867400"/>
            <a:ext cx="5715000" cy="228600"/>
            <a:chOff x="1056" y="3696"/>
            <a:chExt cx="3600" cy="144"/>
          </a:xfrm>
        </p:grpSpPr>
        <p:sp>
          <p:nvSpPr>
            <p:cNvPr id="17413" name="Line 5"/>
            <p:cNvSpPr>
              <a:spLocks noChangeShapeType="1"/>
            </p:cNvSpPr>
            <p:nvPr/>
          </p:nvSpPr>
          <p:spPr bwMode="auto">
            <a:xfrm>
              <a:off x="1056" y="3840"/>
              <a:ext cx="3600" cy="0"/>
            </a:xfrm>
            <a:prstGeom prst="line">
              <a:avLst/>
            </a:prstGeom>
            <a:noFill/>
            <a:ln w="57150">
              <a:solidFill>
                <a:srgbClr val="0000FF"/>
              </a:solidFill>
              <a:round/>
              <a:headEnd/>
              <a:tailEnd/>
            </a:ln>
          </p:spPr>
          <p:txBody>
            <a:bodyPr wrap="none" anchor="ctr">
              <a:spAutoFit/>
            </a:bodyPr>
            <a:lstStyle/>
            <a:p>
              <a:endParaRPr lang="en-US" dirty="0"/>
            </a:p>
          </p:txBody>
        </p:sp>
        <p:sp>
          <p:nvSpPr>
            <p:cNvPr id="17414" name="AutoShape 6"/>
            <p:cNvSpPr>
              <a:spLocks noChangeArrowheads="1"/>
            </p:cNvSpPr>
            <p:nvPr/>
          </p:nvSpPr>
          <p:spPr bwMode="auto">
            <a:xfrm>
              <a:off x="1200" y="3696"/>
              <a:ext cx="288" cy="144"/>
            </a:xfrm>
            <a:prstGeom prst="triangle">
              <a:avLst>
                <a:gd name="adj" fmla="val 50000"/>
              </a:avLst>
            </a:prstGeom>
            <a:solidFill>
              <a:srgbClr val="0000FF"/>
            </a:solidFill>
            <a:ln w="9525">
              <a:solidFill>
                <a:srgbClr val="0000FF"/>
              </a:solidFill>
              <a:miter lim="800000"/>
              <a:headEnd/>
              <a:tailEnd/>
            </a:ln>
          </p:spPr>
          <p:txBody>
            <a:bodyPr wrap="none" anchor="ctr">
              <a:spAutoFit/>
            </a:bodyPr>
            <a:lstStyle/>
            <a:p>
              <a:endParaRPr lang="en-CA" dirty="0"/>
            </a:p>
          </p:txBody>
        </p:sp>
        <p:sp>
          <p:nvSpPr>
            <p:cNvPr id="17415" name="AutoShape 7"/>
            <p:cNvSpPr>
              <a:spLocks noChangeArrowheads="1"/>
            </p:cNvSpPr>
            <p:nvPr/>
          </p:nvSpPr>
          <p:spPr bwMode="auto">
            <a:xfrm>
              <a:off x="1776" y="3696"/>
              <a:ext cx="288" cy="144"/>
            </a:xfrm>
            <a:prstGeom prst="triangle">
              <a:avLst>
                <a:gd name="adj" fmla="val 50000"/>
              </a:avLst>
            </a:prstGeom>
            <a:solidFill>
              <a:srgbClr val="0000FF"/>
            </a:solidFill>
            <a:ln w="9525">
              <a:solidFill>
                <a:srgbClr val="0000FF"/>
              </a:solidFill>
              <a:miter lim="800000"/>
              <a:headEnd/>
              <a:tailEnd/>
            </a:ln>
          </p:spPr>
          <p:txBody>
            <a:bodyPr wrap="none" anchor="ctr">
              <a:spAutoFit/>
            </a:bodyPr>
            <a:lstStyle/>
            <a:p>
              <a:endParaRPr lang="en-CA" dirty="0"/>
            </a:p>
          </p:txBody>
        </p:sp>
        <p:sp>
          <p:nvSpPr>
            <p:cNvPr id="17416" name="AutoShape 8"/>
            <p:cNvSpPr>
              <a:spLocks noChangeArrowheads="1"/>
            </p:cNvSpPr>
            <p:nvPr/>
          </p:nvSpPr>
          <p:spPr bwMode="auto">
            <a:xfrm>
              <a:off x="2400" y="3696"/>
              <a:ext cx="288" cy="144"/>
            </a:xfrm>
            <a:prstGeom prst="triangle">
              <a:avLst>
                <a:gd name="adj" fmla="val 50000"/>
              </a:avLst>
            </a:prstGeom>
            <a:solidFill>
              <a:srgbClr val="0000FF"/>
            </a:solidFill>
            <a:ln w="9525">
              <a:solidFill>
                <a:srgbClr val="0000FF"/>
              </a:solidFill>
              <a:miter lim="800000"/>
              <a:headEnd/>
              <a:tailEnd/>
            </a:ln>
          </p:spPr>
          <p:txBody>
            <a:bodyPr wrap="none" anchor="ctr">
              <a:spAutoFit/>
            </a:bodyPr>
            <a:lstStyle/>
            <a:p>
              <a:endParaRPr lang="en-CA" dirty="0"/>
            </a:p>
          </p:txBody>
        </p:sp>
        <p:sp>
          <p:nvSpPr>
            <p:cNvPr id="17417" name="AutoShape 9"/>
            <p:cNvSpPr>
              <a:spLocks noChangeArrowheads="1"/>
            </p:cNvSpPr>
            <p:nvPr/>
          </p:nvSpPr>
          <p:spPr bwMode="auto">
            <a:xfrm>
              <a:off x="3024" y="3696"/>
              <a:ext cx="288" cy="144"/>
            </a:xfrm>
            <a:prstGeom prst="triangle">
              <a:avLst>
                <a:gd name="adj" fmla="val 50000"/>
              </a:avLst>
            </a:prstGeom>
            <a:solidFill>
              <a:srgbClr val="0000FF"/>
            </a:solidFill>
            <a:ln w="9525">
              <a:solidFill>
                <a:srgbClr val="0000FF"/>
              </a:solidFill>
              <a:miter lim="800000"/>
              <a:headEnd/>
              <a:tailEnd/>
            </a:ln>
          </p:spPr>
          <p:txBody>
            <a:bodyPr wrap="none" anchor="ctr">
              <a:spAutoFit/>
            </a:bodyPr>
            <a:lstStyle/>
            <a:p>
              <a:endParaRPr lang="en-CA" dirty="0"/>
            </a:p>
          </p:txBody>
        </p:sp>
        <p:sp>
          <p:nvSpPr>
            <p:cNvPr id="17418" name="AutoShape 10"/>
            <p:cNvSpPr>
              <a:spLocks noChangeArrowheads="1"/>
            </p:cNvSpPr>
            <p:nvPr/>
          </p:nvSpPr>
          <p:spPr bwMode="auto">
            <a:xfrm>
              <a:off x="3648" y="3696"/>
              <a:ext cx="288" cy="144"/>
            </a:xfrm>
            <a:prstGeom prst="triangle">
              <a:avLst>
                <a:gd name="adj" fmla="val 50000"/>
              </a:avLst>
            </a:prstGeom>
            <a:solidFill>
              <a:srgbClr val="0000FF"/>
            </a:solidFill>
            <a:ln w="9525">
              <a:solidFill>
                <a:srgbClr val="0000FF"/>
              </a:solidFill>
              <a:miter lim="800000"/>
              <a:headEnd/>
              <a:tailEnd/>
            </a:ln>
          </p:spPr>
          <p:txBody>
            <a:bodyPr wrap="none" anchor="ctr">
              <a:spAutoFit/>
            </a:bodyPr>
            <a:lstStyle/>
            <a:p>
              <a:endParaRPr lang="en-CA" dirty="0"/>
            </a:p>
          </p:txBody>
        </p:sp>
        <p:sp>
          <p:nvSpPr>
            <p:cNvPr id="17419" name="AutoShape 11"/>
            <p:cNvSpPr>
              <a:spLocks noChangeArrowheads="1"/>
            </p:cNvSpPr>
            <p:nvPr/>
          </p:nvSpPr>
          <p:spPr bwMode="auto">
            <a:xfrm>
              <a:off x="4224" y="3696"/>
              <a:ext cx="288" cy="144"/>
            </a:xfrm>
            <a:prstGeom prst="triangle">
              <a:avLst>
                <a:gd name="adj" fmla="val 50000"/>
              </a:avLst>
            </a:prstGeom>
            <a:solidFill>
              <a:srgbClr val="0000FF"/>
            </a:solidFill>
            <a:ln w="9525">
              <a:solidFill>
                <a:srgbClr val="0000FF"/>
              </a:solidFill>
              <a:miter lim="800000"/>
              <a:headEnd/>
              <a:tailEnd/>
            </a:ln>
          </p:spPr>
          <p:txBody>
            <a:bodyPr wrap="none" anchor="ctr">
              <a:spAutoFit/>
            </a:bodyPr>
            <a:lstStyle/>
            <a:p>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ox(out)">
                                      <p:cBhvr>
                                        <p:cTn id="7" dur="500"/>
                                        <p:tgtEl>
                                          <p:spTgt spid="18435"/>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are the layers of the atmosphere?</a:t>
            </a:r>
          </a:p>
          <a:p>
            <a:pPr marL="514350" indent="-514350">
              <a:buFont typeface="+mj-lt"/>
              <a:buAutoNum type="arabicPeriod"/>
            </a:pPr>
            <a:endParaRPr lang="en-US" dirty="0" smtClean="0"/>
          </a:p>
          <a:p>
            <a:pPr marL="514350" indent="-514350">
              <a:buFont typeface="+mj-lt"/>
              <a:buAutoNum type="arabicPeriod"/>
            </a:pPr>
            <a:r>
              <a:rPr lang="en-US" dirty="0" smtClean="0"/>
              <a:t>Explain convergence.</a:t>
            </a:r>
          </a:p>
          <a:p>
            <a:pPr marL="514350" indent="-514350">
              <a:buFont typeface="+mj-lt"/>
              <a:buAutoNum type="arabicPeriod"/>
            </a:pPr>
            <a:endParaRPr lang="en-US" dirty="0" smtClean="0"/>
          </a:p>
          <a:p>
            <a:pPr marL="514350" indent="-514350">
              <a:buFont typeface="+mj-lt"/>
              <a:buAutoNum type="arabicPeriod"/>
            </a:pPr>
            <a:r>
              <a:rPr lang="en-US" dirty="0" smtClean="0"/>
              <a:t>Name some clouds of vertical development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Warm Fronts</a:t>
            </a:r>
            <a:endParaRPr lang="en-US" dirty="0" smtClean="0"/>
          </a:p>
        </p:txBody>
      </p:sp>
      <p:sp>
        <p:nvSpPr>
          <p:cNvPr id="4" name="Content Placeholder 3"/>
          <p:cNvSpPr>
            <a:spLocks noGrp="1"/>
          </p:cNvSpPr>
          <p:nvPr>
            <p:ph idx="1"/>
          </p:nvPr>
        </p:nvSpPr>
        <p:spPr/>
        <p:txBody>
          <a:bodyPr/>
          <a:lstStyle/>
          <a:p>
            <a:r>
              <a:rPr lang="en-US" smtClean="0"/>
              <a:t>A warm front is a front in which the cold air is retreating</a:t>
            </a:r>
          </a:p>
          <a:p>
            <a:r>
              <a:rPr lang="en-US" smtClean="0"/>
              <a:t>Warm fronts have relatively shallow slopes (approximately 1:200)</a:t>
            </a:r>
          </a:p>
          <a:p>
            <a:r>
              <a:rPr lang="en-US" smtClean="0"/>
              <a:t>They produce a wide band of weather than can cover up to 500 miles</a:t>
            </a:r>
          </a:p>
          <a:p>
            <a:r>
              <a:rPr lang="en-US" smtClean="0"/>
              <a:t>Precipitation may lead the front by as much as 200 miles</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Warm Fronts</a:t>
            </a:r>
            <a:endParaRPr lang="en-US" dirty="0" smtClean="0"/>
          </a:p>
        </p:txBody>
      </p:sp>
      <p:sp>
        <p:nvSpPr>
          <p:cNvPr id="4" name="Content Placeholder 3"/>
          <p:cNvSpPr>
            <a:spLocks noGrp="1"/>
          </p:cNvSpPr>
          <p:nvPr>
            <p:ph idx="1"/>
          </p:nvPr>
        </p:nvSpPr>
        <p:spPr/>
        <p:txBody>
          <a:bodyPr>
            <a:normAutofit lnSpcReduction="10000"/>
          </a:bodyPr>
          <a:lstStyle/>
          <a:p>
            <a:r>
              <a:rPr lang="en-US" smtClean="0"/>
              <a:t>Clouds and Weather</a:t>
            </a:r>
          </a:p>
          <a:p>
            <a:pPr lvl="1"/>
            <a:r>
              <a:rPr lang="en-US" smtClean="0"/>
              <a:t>Steady Precipitation; strong as front passes</a:t>
            </a:r>
          </a:p>
          <a:p>
            <a:pPr lvl="1"/>
            <a:r>
              <a:rPr lang="en-US" smtClean="0"/>
              <a:t>Low ceiling with stratiform cloud</a:t>
            </a:r>
          </a:p>
          <a:p>
            <a:pPr lvl="1"/>
            <a:r>
              <a:rPr lang="en-US" smtClean="0"/>
              <a:t>Winds veer gradually with frontal passage</a:t>
            </a:r>
          </a:p>
          <a:p>
            <a:pPr lvl="1"/>
            <a:r>
              <a:rPr lang="en-US" smtClean="0"/>
              <a:t>Temperature rises gradually with frontal passage</a:t>
            </a:r>
          </a:p>
          <a:p>
            <a:pPr lvl="1"/>
            <a:r>
              <a:rPr lang="en-US" smtClean="0"/>
              <a:t>Thunderstorms may be embedded in stratus cloud</a:t>
            </a:r>
          </a:p>
          <a:p>
            <a:pPr lvl="1"/>
            <a:r>
              <a:rPr lang="en-US" smtClean="0"/>
              <a:t>In winter, ice pellets and Freezing Rain may precede the front</a:t>
            </a: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Warm Fronts</a:t>
            </a:r>
            <a:endParaRPr lang="en-US" dirty="0" smtClean="0"/>
          </a:p>
        </p:txBody>
      </p:sp>
      <p:sp>
        <p:nvSpPr>
          <p:cNvPr id="10" name="Content Placeholder 9"/>
          <p:cNvSpPr>
            <a:spLocks noGrp="1"/>
          </p:cNvSpPr>
          <p:nvPr>
            <p:ph idx="1"/>
          </p:nvPr>
        </p:nvSpPr>
        <p:spPr/>
        <p:txBody>
          <a:bodyPr>
            <a:normAutofit lnSpcReduction="10000"/>
          </a:bodyPr>
          <a:lstStyle/>
          <a:p>
            <a:r>
              <a:rPr lang="en-US" dirty="0" smtClean="0"/>
              <a:t>The progression of cloud types preceding a warm front is very distinctive and can be remembered by using the acronym:</a:t>
            </a:r>
          </a:p>
          <a:p>
            <a:r>
              <a:rPr lang="en-US" dirty="0" smtClean="0">
                <a:solidFill>
                  <a:srgbClr val="FF0000"/>
                </a:solidFill>
              </a:rPr>
              <a:t>C</a:t>
            </a:r>
            <a:r>
              <a:rPr lang="en-US" dirty="0" smtClean="0"/>
              <a:t> – cirrus </a:t>
            </a:r>
          </a:p>
          <a:p>
            <a:r>
              <a:rPr lang="en-US" dirty="0" smtClean="0">
                <a:solidFill>
                  <a:srgbClr val="FF0000"/>
                </a:solidFill>
              </a:rPr>
              <a:t>C</a:t>
            </a:r>
            <a:r>
              <a:rPr lang="en-US" dirty="0" smtClean="0"/>
              <a:t> – cirrostratus </a:t>
            </a:r>
          </a:p>
          <a:p>
            <a:r>
              <a:rPr lang="en-US" dirty="0" smtClean="0">
                <a:solidFill>
                  <a:srgbClr val="FF0000"/>
                </a:solidFill>
              </a:rPr>
              <a:t>A</a:t>
            </a:r>
            <a:r>
              <a:rPr lang="en-US" dirty="0" smtClean="0"/>
              <a:t> – altostratus </a:t>
            </a:r>
          </a:p>
          <a:p>
            <a:r>
              <a:rPr lang="en-US" dirty="0" smtClean="0">
                <a:solidFill>
                  <a:srgbClr val="FF0000"/>
                </a:solidFill>
              </a:rPr>
              <a:t>N</a:t>
            </a:r>
            <a:r>
              <a:rPr lang="en-US" dirty="0" smtClean="0"/>
              <a:t> – nimbostratus </a:t>
            </a:r>
          </a:p>
          <a:p>
            <a:r>
              <a:rPr lang="en-US" dirty="0" smtClean="0">
                <a:solidFill>
                  <a:srgbClr val="FF0000"/>
                </a:solidFill>
              </a:rPr>
              <a:t>S</a:t>
            </a:r>
            <a:r>
              <a:rPr lang="en-US" dirty="0" smtClean="0"/>
              <a:t> – stratus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Warm Fronts</a:t>
            </a:r>
          </a:p>
        </p:txBody>
      </p:sp>
      <p:pic>
        <p:nvPicPr>
          <p:cNvPr id="22531" name="Picture 3" descr="C:\Documents and Settings\Jurij Bilyk\My Documents\My Pictures\Flying Schol PP\warm_front.jpeg"/>
          <p:cNvPicPr>
            <a:picLocks noChangeAspect="1" noChangeArrowheads="1"/>
          </p:cNvPicPr>
          <p:nvPr/>
        </p:nvPicPr>
        <p:blipFill>
          <a:blip r:embed="rId3" cstate="print"/>
          <a:srcRect/>
          <a:stretch>
            <a:fillRect/>
          </a:stretch>
        </p:blipFill>
        <p:spPr bwMode="auto">
          <a:xfrm>
            <a:off x="304800" y="2286000"/>
            <a:ext cx="8534400" cy="2955925"/>
          </a:xfrm>
          <a:prstGeom prst="rect">
            <a:avLst/>
          </a:prstGeom>
          <a:noFill/>
          <a:ln w="9525">
            <a:noFill/>
            <a:miter lim="800000"/>
            <a:headEnd/>
            <a:tailEnd/>
          </a:ln>
        </p:spPr>
      </p:pic>
      <p:grpSp>
        <p:nvGrpSpPr>
          <p:cNvPr id="2" name="Group 4"/>
          <p:cNvGrpSpPr>
            <a:grpSpLocks/>
          </p:cNvGrpSpPr>
          <p:nvPr/>
        </p:nvGrpSpPr>
        <p:grpSpPr bwMode="auto">
          <a:xfrm>
            <a:off x="1447800" y="5943600"/>
            <a:ext cx="6248400" cy="152400"/>
            <a:chOff x="912" y="3744"/>
            <a:chExt cx="3936" cy="96"/>
          </a:xfrm>
        </p:grpSpPr>
        <p:sp>
          <p:nvSpPr>
            <p:cNvPr id="21509" name="Line 5"/>
            <p:cNvSpPr>
              <a:spLocks noChangeShapeType="1"/>
            </p:cNvSpPr>
            <p:nvPr/>
          </p:nvSpPr>
          <p:spPr bwMode="auto">
            <a:xfrm>
              <a:off x="912" y="3840"/>
              <a:ext cx="3936" cy="0"/>
            </a:xfrm>
            <a:prstGeom prst="line">
              <a:avLst/>
            </a:prstGeom>
            <a:noFill/>
            <a:ln w="57150">
              <a:solidFill>
                <a:srgbClr val="FF0000"/>
              </a:solidFill>
              <a:round/>
              <a:headEnd/>
              <a:tailEnd/>
            </a:ln>
          </p:spPr>
          <p:txBody>
            <a:bodyPr wrap="none" anchor="ctr">
              <a:spAutoFit/>
            </a:bodyPr>
            <a:lstStyle/>
            <a:p>
              <a:endParaRPr lang="en-US" dirty="0"/>
            </a:p>
          </p:txBody>
        </p:sp>
        <p:sp>
          <p:nvSpPr>
            <p:cNvPr id="21510" name="AutoShape 6"/>
            <p:cNvSpPr>
              <a:spLocks noChangeArrowheads="1"/>
            </p:cNvSpPr>
            <p:nvPr/>
          </p:nvSpPr>
          <p:spPr bwMode="auto">
            <a:xfrm rot="-5400000">
              <a:off x="1224" y="3672"/>
              <a:ext cx="96" cy="240"/>
            </a:xfrm>
            <a:prstGeom prst="flowChartDelay">
              <a:avLst/>
            </a:prstGeom>
            <a:solidFill>
              <a:srgbClr val="FF0000"/>
            </a:solidFill>
            <a:ln w="9525">
              <a:solidFill>
                <a:srgbClr val="FF0000"/>
              </a:solidFill>
              <a:miter lim="800000"/>
              <a:headEnd/>
              <a:tailEnd/>
            </a:ln>
          </p:spPr>
          <p:txBody>
            <a:bodyPr anchor="ctr">
              <a:spAutoFit/>
            </a:bodyPr>
            <a:lstStyle/>
            <a:p>
              <a:endParaRPr lang="en-CA" dirty="0"/>
            </a:p>
          </p:txBody>
        </p:sp>
        <p:sp>
          <p:nvSpPr>
            <p:cNvPr id="21511" name="AutoShape 7"/>
            <p:cNvSpPr>
              <a:spLocks noChangeArrowheads="1"/>
            </p:cNvSpPr>
            <p:nvPr/>
          </p:nvSpPr>
          <p:spPr bwMode="auto">
            <a:xfrm rot="-5400000">
              <a:off x="1848" y="3672"/>
              <a:ext cx="96" cy="240"/>
            </a:xfrm>
            <a:prstGeom prst="flowChartDelay">
              <a:avLst/>
            </a:prstGeom>
            <a:solidFill>
              <a:srgbClr val="FF0000"/>
            </a:solidFill>
            <a:ln w="9525">
              <a:solidFill>
                <a:srgbClr val="FF0000"/>
              </a:solidFill>
              <a:miter lim="800000"/>
              <a:headEnd/>
              <a:tailEnd/>
            </a:ln>
          </p:spPr>
          <p:txBody>
            <a:bodyPr anchor="ctr">
              <a:spAutoFit/>
            </a:bodyPr>
            <a:lstStyle/>
            <a:p>
              <a:endParaRPr lang="en-CA" dirty="0"/>
            </a:p>
          </p:txBody>
        </p:sp>
        <p:sp>
          <p:nvSpPr>
            <p:cNvPr id="21512" name="AutoShape 8"/>
            <p:cNvSpPr>
              <a:spLocks noChangeArrowheads="1"/>
            </p:cNvSpPr>
            <p:nvPr/>
          </p:nvSpPr>
          <p:spPr bwMode="auto">
            <a:xfrm rot="-5400000">
              <a:off x="2520" y="3672"/>
              <a:ext cx="96" cy="240"/>
            </a:xfrm>
            <a:prstGeom prst="flowChartDelay">
              <a:avLst/>
            </a:prstGeom>
            <a:solidFill>
              <a:srgbClr val="FF0000"/>
            </a:solidFill>
            <a:ln w="9525">
              <a:solidFill>
                <a:srgbClr val="FF0000"/>
              </a:solidFill>
              <a:miter lim="800000"/>
              <a:headEnd/>
              <a:tailEnd/>
            </a:ln>
          </p:spPr>
          <p:txBody>
            <a:bodyPr anchor="ctr">
              <a:spAutoFit/>
            </a:bodyPr>
            <a:lstStyle/>
            <a:p>
              <a:endParaRPr lang="en-CA" dirty="0"/>
            </a:p>
          </p:txBody>
        </p:sp>
        <p:sp>
          <p:nvSpPr>
            <p:cNvPr id="21513" name="AutoShape 9"/>
            <p:cNvSpPr>
              <a:spLocks noChangeArrowheads="1"/>
            </p:cNvSpPr>
            <p:nvPr/>
          </p:nvSpPr>
          <p:spPr bwMode="auto">
            <a:xfrm rot="-5400000">
              <a:off x="3192" y="3672"/>
              <a:ext cx="96" cy="240"/>
            </a:xfrm>
            <a:prstGeom prst="flowChartDelay">
              <a:avLst/>
            </a:prstGeom>
            <a:solidFill>
              <a:srgbClr val="FF0000"/>
            </a:solidFill>
            <a:ln w="9525">
              <a:solidFill>
                <a:srgbClr val="FF0000"/>
              </a:solidFill>
              <a:miter lim="800000"/>
              <a:headEnd/>
              <a:tailEnd/>
            </a:ln>
          </p:spPr>
          <p:txBody>
            <a:bodyPr anchor="ctr">
              <a:spAutoFit/>
            </a:bodyPr>
            <a:lstStyle/>
            <a:p>
              <a:endParaRPr lang="en-CA" dirty="0"/>
            </a:p>
          </p:txBody>
        </p:sp>
        <p:sp>
          <p:nvSpPr>
            <p:cNvPr id="21514" name="AutoShape 10"/>
            <p:cNvSpPr>
              <a:spLocks noChangeArrowheads="1"/>
            </p:cNvSpPr>
            <p:nvPr/>
          </p:nvSpPr>
          <p:spPr bwMode="auto">
            <a:xfrm rot="-5400000">
              <a:off x="3864" y="3672"/>
              <a:ext cx="96" cy="240"/>
            </a:xfrm>
            <a:prstGeom prst="flowChartDelay">
              <a:avLst/>
            </a:prstGeom>
            <a:solidFill>
              <a:srgbClr val="FF0000"/>
            </a:solidFill>
            <a:ln w="9525">
              <a:solidFill>
                <a:srgbClr val="FF0000"/>
              </a:solidFill>
              <a:miter lim="800000"/>
              <a:headEnd/>
              <a:tailEnd/>
            </a:ln>
          </p:spPr>
          <p:txBody>
            <a:bodyPr anchor="ctr">
              <a:spAutoFit/>
            </a:bodyPr>
            <a:lstStyle/>
            <a:p>
              <a:endParaRPr lang="en-CA" dirty="0"/>
            </a:p>
          </p:txBody>
        </p:sp>
        <p:sp>
          <p:nvSpPr>
            <p:cNvPr id="21515" name="AutoShape 11"/>
            <p:cNvSpPr>
              <a:spLocks noChangeArrowheads="1"/>
            </p:cNvSpPr>
            <p:nvPr/>
          </p:nvSpPr>
          <p:spPr bwMode="auto">
            <a:xfrm rot="-5400000">
              <a:off x="4584" y="3672"/>
              <a:ext cx="96" cy="240"/>
            </a:xfrm>
            <a:prstGeom prst="flowChartDelay">
              <a:avLst/>
            </a:prstGeom>
            <a:solidFill>
              <a:srgbClr val="FF0000"/>
            </a:solidFill>
            <a:ln w="9525">
              <a:solidFill>
                <a:srgbClr val="FF0000"/>
              </a:solidFill>
              <a:miter lim="800000"/>
              <a:headEnd/>
              <a:tailEnd/>
            </a:ln>
          </p:spPr>
          <p:txBody>
            <a:bodyPr anchor="ctr">
              <a:spAutoFit/>
            </a:bodyPr>
            <a:lstStyle/>
            <a:p>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ox(out)">
                                      <p:cBhvr>
                                        <p:cTn id="7" dur="500"/>
                                        <p:tgtEl>
                                          <p:spTgt spid="22531"/>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Occluded Fronts</a:t>
            </a:r>
            <a:endParaRPr lang="en-US" dirty="0" smtClean="0"/>
          </a:p>
        </p:txBody>
      </p:sp>
      <p:sp>
        <p:nvSpPr>
          <p:cNvPr id="5" name="Content Placeholder 4"/>
          <p:cNvSpPr>
            <a:spLocks noGrp="1"/>
          </p:cNvSpPr>
          <p:nvPr>
            <p:ph idx="1"/>
          </p:nvPr>
        </p:nvSpPr>
        <p:spPr/>
        <p:txBody>
          <a:bodyPr>
            <a:normAutofit fontScale="92500"/>
          </a:bodyPr>
          <a:lstStyle/>
          <a:p>
            <a:r>
              <a:rPr lang="en-US" dirty="0" smtClean="0"/>
              <a:t>Occurs when a cold front overtakes a warm front and lifts the warm air off the ground</a:t>
            </a:r>
          </a:p>
          <a:p>
            <a:r>
              <a:rPr lang="en-US" dirty="0" smtClean="0"/>
              <a:t>In Canada, this is known as a TROWAL (</a:t>
            </a:r>
            <a:r>
              <a:rPr lang="en-US" b="1" dirty="0" err="1" smtClean="0"/>
              <a:t>TR</a:t>
            </a:r>
            <a:r>
              <a:rPr lang="en-US" dirty="0" err="1" smtClean="0"/>
              <a:t>ough</a:t>
            </a:r>
            <a:r>
              <a:rPr lang="en-US" dirty="0" smtClean="0"/>
              <a:t> </a:t>
            </a:r>
            <a:r>
              <a:rPr lang="en-US" b="1" dirty="0" smtClean="0"/>
              <a:t>O</a:t>
            </a:r>
            <a:r>
              <a:rPr lang="en-US" dirty="0" smtClean="0"/>
              <a:t>f </a:t>
            </a:r>
            <a:r>
              <a:rPr lang="en-US" b="1" dirty="0" smtClean="0"/>
              <a:t>W</a:t>
            </a:r>
            <a:r>
              <a:rPr lang="en-US" dirty="0" smtClean="0"/>
              <a:t>arm air </a:t>
            </a:r>
            <a:r>
              <a:rPr lang="en-US" b="1" dirty="0" err="1" smtClean="0"/>
              <a:t>AL</a:t>
            </a:r>
            <a:r>
              <a:rPr lang="en-US" dirty="0" err="1" smtClean="0"/>
              <a:t>oft</a:t>
            </a:r>
            <a:r>
              <a:rPr lang="en-US" dirty="0" smtClean="0"/>
              <a:t>)</a:t>
            </a:r>
          </a:p>
          <a:p>
            <a:r>
              <a:rPr lang="en-US" dirty="0" smtClean="0"/>
              <a:t>Weather depends on if the air being overtaken is colder then the air overtaking</a:t>
            </a:r>
          </a:p>
          <a:p>
            <a:r>
              <a:rPr lang="en-US" dirty="0" smtClean="0"/>
              <a:t>Generally unsettled conditions due to the lifting action provided by the two fronts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Occluded Fronts</a:t>
            </a:r>
          </a:p>
        </p:txBody>
      </p:sp>
      <p:pic>
        <p:nvPicPr>
          <p:cNvPr id="24579" name="Picture 3" descr="C:\Documents and Settings\Jurij Bilyk\My Documents\My Pictures\Flying Schol PP\FrontTROWAL2.jpeg"/>
          <p:cNvPicPr>
            <a:picLocks noChangeAspect="1" noChangeArrowheads="1"/>
          </p:cNvPicPr>
          <p:nvPr/>
        </p:nvPicPr>
        <p:blipFill>
          <a:blip r:embed="rId4" cstate="print"/>
          <a:srcRect/>
          <a:stretch>
            <a:fillRect/>
          </a:stretch>
        </p:blipFill>
        <p:spPr bwMode="auto">
          <a:xfrm>
            <a:off x="1066800" y="1600200"/>
            <a:ext cx="6553200" cy="3852863"/>
          </a:xfrm>
          <a:prstGeom prst="rect">
            <a:avLst/>
          </a:prstGeom>
          <a:noFill/>
          <a:ln w="9525">
            <a:noFill/>
            <a:miter lim="800000"/>
            <a:headEnd/>
            <a:tailEnd/>
          </a:ln>
        </p:spPr>
      </p:pic>
      <p:grpSp>
        <p:nvGrpSpPr>
          <p:cNvPr id="2" name="Group 4"/>
          <p:cNvGrpSpPr>
            <a:grpSpLocks/>
          </p:cNvGrpSpPr>
          <p:nvPr/>
        </p:nvGrpSpPr>
        <p:grpSpPr bwMode="auto">
          <a:xfrm>
            <a:off x="1447800" y="5943600"/>
            <a:ext cx="6096000" cy="228600"/>
            <a:chOff x="912" y="3744"/>
            <a:chExt cx="3840" cy="144"/>
          </a:xfrm>
        </p:grpSpPr>
        <p:sp>
          <p:nvSpPr>
            <p:cNvPr id="23557" name="Line 5"/>
            <p:cNvSpPr>
              <a:spLocks noChangeShapeType="1"/>
            </p:cNvSpPr>
            <p:nvPr/>
          </p:nvSpPr>
          <p:spPr bwMode="auto">
            <a:xfrm>
              <a:off x="912" y="3888"/>
              <a:ext cx="3840" cy="0"/>
            </a:xfrm>
            <a:prstGeom prst="line">
              <a:avLst/>
            </a:prstGeom>
            <a:noFill/>
            <a:ln w="57150">
              <a:solidFill>
                <a:srgbClr val="FF00FF"/>
              </a:solidFill>
              <a:round/>
              <a:headEnd/>
              <a:tailEnd/>
            </a:ln>
          </p:spPr>
          <p:txBody>
            <a:bodyPr wrap="none" anchor="ctr">
              <a:spAutoFit/>
            </a:bodyPr>
            <a:lstStyle/>
            <a:p>
              <a:endParaRPr lang="en-US" dirty="0"/>
            </a:p>
          </p:txBody>
        </p:sp>
        <p:sp>
          <p:nvSpPr>
            <p:cNvPr id="23558" name="AutoShape 6"/>
            <p:cNvSpPr>
              <a:spLocks noChangeArrowheads="1"/>
            </p:cNvSpPr>
            <p:nvPr/>
          </p:nvSpPr>
          <p:spPr bwMode="auto">
            <a:xfrm>
              <a:off x="1104" y="3744"/>
              <a:ext cx="288" cy="144"/>
            </a:xfrm>
            <a:prstGeom prst="triangle">
              <a:avLst>
                <a:gd name="adj" fmla="val 50000"/>
              </a:avLst>
            </a:prstGeom>
            <a:solidFill>
              <a:srgbClr val="FF00FF"/>
            </a:solidFill>
            <a:ln w="9525">
              <a:solidFill>
                <a:srgbClr val="FF00FF"/>
              </a:solidFill>
              <a:miter lim="800000"/>
              <a:headEnd/>
              <a:tailEnd/>
            </a:ln>
          </p:spPr>
          <p:txBody>
            <a:bodyPr wrap="none" anchor="ctr">
              <a:spAutoFit/>
            </a:bodyPr>
            <a:lstStyle/>
            <a:p>
              <a:endParaRPr lang="en-CA" dirty="0"/>
            </a:p>
          </p:txBody>
        </p:sp>
        <p:sp>
          <p:nvSpPr>
            <p:cNvPr id="23559" name="AutoShape 7"/>
            <p:cNvSpPr>
              <a:spLocks noChangeArrowheads="1"/>
            </p:cNvSpPr>
            <p:nvPr/>
          </p:nvSpPr>
          <p:spPr bwMode="auto">
            <a:xfrm>
              <a:off x="2592" y="3744"/>
              <a:ext cx="288" cy="144"/>
            </a:xfrm>
            <a:prstGeom prst="triangle">
              <a:avLst>
                <a:gd name="adj" fmla="val 50000"/>
              </a:avLst>
            </a:prstGeom>
            <a:solidFill>
              <a:srgbClr val="FF00FF"/>
            </a:solidFill>
            <a:ln w="9525">
              <a:solidFill>
                <a:srgbClr val="FF00FF"/>
              </a:solidFill>
              <a:miter lim="800000"/>
              <a:headEnd/>
              <a:tailEnd/>
            </a:ln>
          </p:spPr>
          <p:txBody>
            <a:bodyPr wrap="none" anchor="ctr">
              <a:spAutoFit/>
            </a:bodyPr>
            <a:lstStyle/>
            <a:p>
              <a:endParaRPr lang="en-CA" dirty="0"/>
            </a:p>
          </p:txBody>
        </p:sp>
        <p:sp>
          <p:nvSpPr>
            <p:cNvPr id="23560" name="AutoShape 8"/>
            <p:cNvSpPr>
              <a:spLocks noChangeArrowheads="1"/>
            </p:cNvSpPr>
            <p:nvPr/>
          </p:nvSpPr>
          <p:spPr bwMode="auto">
            <a:xfrm rot="-5400000">
              <a:off x="1968" y="3696"/>
              <a:ext cx="96" cy="288"/>
            </a:xfrm>
            <a:prstGeom prst="flowChartDelay">
              <a:avLst/>
            </a:prstGeom>
            <a:solidFill>
              <a:srgbClr val="FF00FF"/>
            </a:solidFill>
            <a:ln w="9525">
              <a:solidFill>
                <a:srgbClr val="FF00FF"/>
              </a:solidFill>
              <a:miter lim="800000"/>
              <a:headEnd/>
              <a:tailEnd/>
            </a:ln>
          </p:spPr>
          <p:txBody>
            <a:bodyPr anchor="ctr">
              <a:spAutoFit/>
            </a:bodyPr>
            <a:lstStyle/>
            <a:p>
              <a:endParaRPr lang="en-CA" dirty="0"/>
            </a:p>
          </p:txBody>
        </p:sp>
        <p:sp>
          <p:nvSpPr>
            <p:cNvPr id="23561" name="AutoShape 9"/>
            <p:cNvSpPr>
              <a:spLocks noChangeArrowheads="1"/>
            </p:cNvSpPr>
            <p:nvPr/>
          </p:nvSpPr>
          <p:spPr bwMode="auto">
            <a:xfrm>
              <a:off x="4176" y="3744"/>
              <a:ext cx="288" cy="144"/>
            </a:xfrm>
            <a:prstGeom prst="triangle">
              <a:avLst>
                <a:gd name="adj" fmla="val 50000"/>
              </a:avLst>
            </a:prstGeom>
            <a:solidFill>
              <a:srgbClr val="FF00FF"/>
            </a:solidFill>
            <a:ln w="9525">
              <a:solidFill>
                <a:srgbClr val="FF00FF"/>
              </a:solidFill>
              <a:miter lim="800000"/>
              <a:headEnd/>
              <a:tailEnd/>
            </a:ln>
          </p:spPr>
          <p:txBody>
            <a:bodyPr wrap="none" anchor="ctr">
              <a:spAutoFit/>
            </a:bodyPr>
            <a:lstStyle/>
            <a:p>
              <a:endParaRPr lang="en-CA" dirty="0"/>
            </a:p>
          </p:txBody>
        </p:sp>
        <p:sp>
          <p:nvSpPr>
            <p:cNvPr id="23562" name="AutoShape 10"/>
            <p:cNvSpPr>
              <a:spLocks noChangeArrowheads="1"/>
            </p:cNvSpPr>
            <p:nvPr/>
          </p:nvSpPr>
          <p:spPr bwMode="auto">
            <a:xfrm rot="-5400000">
              <a:off x="3456" y="3696"/>
              <a:ext cx="96" cy="288"/>
            </a:xfrm>
            <a:prstGeom prst="flowChartDelay">
              <a:avLst/>
            </a:prstGeom>
            <a:solidFill>
              <a:srgbClr val="FF00FF"/>
            </a:solidFill>
            <a:ln w="9525">
              <a:solidFill>
                <a:srgbClr val="FF00FF"/>
              </a:solidFill>
              <a:miter lim="800000"/>
              <a:headEnd/>
              <a:tailEnd/>
            </a:ln>
          </p:spPr>
          <p:txBody>
            <a:bodyPr anchor="ctr">
              <a:spAutoFit/>
            </a:bodyPr>
            <a:lstStyle/>
            <a:p>
              <a:endParaRPr lang="en-CA"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ox(out)">
                                      <p:cBhvr>
                                        <p:cTn id="7" dur="500"/>
                                        <p:tgtEl>
                                          <p:spTgt spid="2457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an air mass?</a:t>
            </a:r>
          </a:p>
          <a:p>
            <a:pPr marL="514350" indent="-514350">
              <a:buFont typeface="+mj-lt"/>
              <a:buAutoNum type="arabicPeriod"/>
            </a:pPr>
            <a:endParaRPr lang="en-US" dirty="0" smtClean="0"/>
          </a:p>
          <a:p>
            <a:pPr marL="514350" indent="-514350">
              <a:buFont typeface="+mj-lt"/>
              <a:buAutoNum type="arabicPeriod"/>
            </a:pPr>
            <a:r>
              <a:rPr lang="en-US" dirty="0" smtClean="0"/>
              <a:t>How are air masses classified?</a:t>
            </a:r>
          </a:p>
          <a:p>
            <a:pPr marL="514350" indent="-514350">
              <a:buFont typeface="+mj-lt"/>
              <a:buAutoNum type="arabicPeriod"/>
            </a:pPr>
            <a:endParaRPr lang="en-US" dirty="0" smtClean="0"/>
          </a:p>
          <a:p>
            <a:pPr marL="514350" indent="-514350">
              <a:buFont typeface="+mj-lt"/>
              <a:buAutoNum type="arabicPeriod"/>
            </a:pPr>
            <a:r>
              <a:rPr lang="en-US" dirty="0" smtClean="0"/>
              <a:t>What are the three types of fronts?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Jurij Bilyk\My Documents\My Pictures\Flying Schol PP\AirlinersNetPhotoID410266.jpg"/>
          <p:cNvPicPr>
            <a:picLocks noChangeAspect="1" noChangeArrowheads="1"/>
          </p:cNvPicPr>
          <p:nvPr/>
        </p:nvPicPr>
        <p:blipFill>
          <a:blip r:embed="rId3" cstate="print"/>
          <a:srcRect/>
          <a:stretch>
            <a:fillRect/>
          </a:stretch>
        </p:blipFill>
        <p:spPr bwMode="auto">
          <a:xfrm>
            <a:off x="0" y="0"/>
            <a:ext cx="9144000" cy="6923088"/>
          </a:xfrm>
          <a:prstGeom prst="rect">
            <a:avLst/>
          </a:prstGeom>
          <a:noFill/>
          <a:ln w="9525">
            <a:noFill/>
            <a:miter lim="800000"/>
            <a:headEnd/>
            <a:tailEnd/>
          </a:ln>
        </p:spPr>
      </p:pic>
      <p:sp>
        <p:nvSpPr>
          <p:cNvPr id="24579" name="Rectangle 3"/>
          <p:cNvSpPr>
            <a:spLocks noGrp="1" noChangeArrowheads="1"/>
          </p:cNvSpPr>
          <p:nvPr>
            <p:ph type="title"/>
          </p:nvPr>
        </p:nvSpPr>
        <p:spPr>
          <a:xfrm>
            <a:off x="838200" y="5410200"/>
            <a:ext cx="7772400" cy="1143000"/>
          </a:xfrm>
        </p:spPr>
        <p:txBody>
          <a:bodyPr/>
          <a:lstStyle/>
          <a:p>
            <a:r>
              <a:rPr lang="en-US" dirty="0" smtClean="0">
                <a:solidFill>
                  <a:schemeClr val="bg1"/>
                </a:solidFill>
              </a:rPr>
              <a:t>Clouds, Fog &amp; Precipitation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Jurij Bilyk\My Documents\My Pictures\Flying Schol PP\AirlinersNetPhotoID326523.jpg"/>
          <p:cNvPicPr>
            <a:picLocks noChangeAspect="1" noChangeArrowheads="1"/>
          </p:cNvPicPr>
          <p:nvPr/>
        </p:nvPicPr>
        <p:blipFill>
          <a:blip r:embed="rId2" cstate="print"/>
          <a:srcRect/>
          <a:stretch>
            <a:fillRect/>
          </a:stretch>
        </p:blipFill>
        <p:spPr bwMode="auto">
          <a:xfrm>
            <a:off x="-838200" y="0"/>
            <a:ext cx="10439400" cy="7085013"/>
          </a:xfrm>
          <a:prstGeom prst="rect">
            <a:avLst/>
          </a:prstGeom>
          <a:noFill/>
          <a:ln w="9525">
            <a:noFill/>
            <a:miter lim="800000"/>
            <a:headEnd/>
            <a:tailEnd/>
          </a:ln>
        </p:spPr>
      </p:pic>
      <p:sp>
        <p:nvSpPr>
          <p:cNvPr id="31747" name="Rectangle 3"/>
          <p:cNvSpPr>
            <a:spLocks noGrp="1" noChangeArrowheads="1"/>
          </p:cNvSpPr>
          <p:nvPr>
            <p:ph type="title"/>
          </p:nvPr>
        </p:nvSpPr>
        <p:spPr/>
        <p:txBody>
          <a:bodyPr/>
          <a:lstStyle/>
          <a:p>
            <a:r>
              <a:rPr lang="en-US" dirty="0" smtClean="0"/>
              <a:t>Precipitation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Precipitation</a:t>
            </a:r>
            <a:endParaRPr lang="en-US" dirty="0" smtClean="0"/>
          </a:p>
        </p:txBody>
      </p:sp>
      <p:sp>
        <p:nvSpPr>
          <p:cNvPr id="5" name="Content Placeholder 4"/>
          <p:cNvSpPr>
            <a:spLocks noGrp="1"/>
          </p:cNvSpPr>
          <p:nvPr>
            <p:ph sz="half" idx="1"/>
          </p:nvPr>
        </p:nvSpPr>
        <p:spPr/>
        <p:txBody>
          <a:bodyPr>
            <a:normAutofit/>
          </a:bodyPr>
          <a:lstStyle/>
          <a:p>
            <a:r>
              <a:rPr lang="en-US" smtClean="0"/>
              <a:t>Precipitation occurs when water droplets in a cloud grow too heavy for the vertical currents to support them</a:t>
            </a:r>
          </a:p>
          <a:p>
            <a:r>
              <a:rPr lang="en-US" smtClean="0"/>
              <a:t>Common forms of precipitation include:</a:t>
            </a:r>
            <a:endParaRPr lang="en-US" dirty="0" smtClean="0"/>
          </a:p>
        </p:txBody>
      </p:sp>
      <p:sp>
        <p:nvSpPr>
          <p:cNvPr id="6" name="Content Placeholder 5"/>
          <p:cNvSpPr>
            <a:spLocks noGrp="1"/>
          </p:cNvSpPr>
          <p:nvPr>
            <p:ph sz="half" idx="2"/>
          </p:nvPr>
        </p:nvSpPr>
        <p:spPr/>
        <p:txBody>
          <a:bodyPr>
            <a:normAutofit/>
          </a:bodyPr>
          <a:lstStyle/>
          <a:p>
            <a:r>
              <a:rPr lang="en-US" smtClean="0"/>
              <a:t>Drizzle</a:t>
            </a:r>
          </a:p>
          <a:p>
            <a:r>
              <a:rPr lang="en-US" smtClean="0"/>
              <a:t> Rain</a:t>
            </a:r>
          </a:p>
          <a:p>
            <a:r>
              <a:rPr lang="en-US" smtClean="0"/>
              <a:t> Freezing Drizzle</a:t>
            </a:r>
          </a:p>
          <a:p>
            <a:r>
              <a:rPr lang="en-US" smtClean="0"/>
              <a:t> Freezing Rain</a:t>
            </a:r>
          </a:p>
          <a:p>
            <a:r>
              <a:rPr lang="en-US" smtClean="0"/>
              <a:t> Hail</a:t>
            </a:r>
          </a:p>
          <a:p>
            <a:r>
              <a:rPr lang="en-US" smtClean="0"/>
              <a:t> Snow Pellets</a:t>
            </a:r>
          </a:p>
          <a:p>
            <a:r>
              <a:rPr lang="en-US" smtClean="0"/>
              <a:t> Snow</a:t>
            </a:r>
          </a:p>
          <a:p>
            <a:r>
              <a:rPr lang="en-US" smtClean="0"/>
              <a:t> Ice Prisms</a:t>
            </a:r>
          </a:p>
          <a:p>
            <a:r>
              <a:rPr lang="en-US" smtClean="0"/>
              <a:t> Ice Pellets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Topics to be covered today</a:t>
            </a:r>
            <a:endParaRPr lang="en-US" dirty="0"/>
          </a:p>
        </p:txBody>
      </p:sp>
      <p:sp>
        <p:nvSpPr>
          <p:cNvPr id="3" name="Content Placeholder 2"/>
          <p:cNvSpPr>
            <a:spLocks noGrp="1"/>
          </p:cNvSpPr>
          <p:nvPr>
            <p:ph idx="1"/>
          </p:nvPr>
        </p:nvSpPr>
        <p:spPr/>
        <p:txBody>
          <a:bodyPr/>
          <a:lstStyle/>
          <a:p>
            <a:r>
              <a:rPr lang="en-US" smtClean="0"/>
              <a:t>Air Masses of North America</a:t>
            </a:r>
          </a:p>
          <a:p>
            <a:r>
              <a:rPr lang="en-US" smtClean="0"/>
              <a:t>Fronts</a:t>
            </a:r>
          </a:p>
          <a:p>
            <a:r>
              <a:rPr lang="en-US" smtClean="0"/>
              <a:t>Clouds, Precipitation and Fog</a:t>
            </a:r>
          </a:p>
          <a:p>
            <a:r>
              <a:rPr lang="en-US" smtClean="0"/>
              <a:t>Thunderstorms</a:t>
            </a:r>
          </a:p>
          <a:p>
            <a:r>
              <a:rPr lang="en-US" smtClean="0"/>
              <a:t>Visibility and Ice Accretion</a:t>
            </a:r>
          </a:p>
          <a:p>
            <a:r>
              <a:rPr lang="en-US" smtClean="0"/>
              <a:t>Turbulence and Weather Signs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Precipitation and Cloud Type</a:t>
            </a:r>
            <a:endParaRPr lang="en-US" dirty="0"/>
          </a:p>
        </p:txBody>
      </p:sp>
      <p:graphicFrame>
        <p:nvGraphicFramePr>
          <p:cNvPr id="7" name="Content Placeholder 6"/>
          <p:cNvGraphicFramePr>
            <a:graphicFrameLocks noGrp="1"/>
          </p:cNvGraphicFramePr>
          <p:nvPr>
            <p:ph idx="1"/>
          </p:nvPr>
        </p:nvGraphicFramePr>
        <p:xfrm>
          <a:off x="685800" y="1981200"/>
          <a:ext cx="7840980" cy="4414520"/>
        </p:xfrm>
        <a:graphic>
          <a:graphicData uri="http://schemas.openxmlformats.org/drawingml/2006/table">
            <a:tbl>
              <a:tblPr firstRow="1" bandRow="1">
                <a:tableStyleId>{5C22544A-7EE6-4342-B048-85BDC9FD1C3A}</a:tableStyleId>
              </a:tblPr>
              <a:tblGrid>
                <a:gridCol w="3954780"/>
                <a:gridCol w="3886200"/>
              </a:tblGrid>
              <a:tr h="370840">
                <a:tc>
                  <a:txBody>
                    <a:bodyPr/>
                    <a:lstStyle/>
                    <a:p>
                      <a:r>
                        <a:rPr lang="en-US" dirty="0" smtClean="0"/>
                        <a:t>Precipitation Type</a:t>
                      </a:r>
                      <a:endParaRPr lang="en-US" dirty="0"/>
                    </a:p>
                  </a:txBody>
                  <a:tcPr/>
                </a:tc>
                <a:tc>
                  <a:txBody>
                    <a:bodyPr/>
                    <a:lstStyle/>
                    <a:p>
                      <a:r>
                        <a:rPr lang="en-US" dirty="0" smtClean="0"/>
                        <a:t>Cloud Type</a:t>
                      </a:r>
                      <a:endParaRPr lang="en-US" dirty="0"/>
                    </a:p>
                  </a:txBody>
                  <a:tcPr/>
                </a:tc>
              </a:tr>
              <a:tr h="370840">
                <a:tc>
                  <a:txBody>
                    <a:bodyPr/>
                    <a:lstStyle/>
                    <a:p>
                      <a:r>
                        <a:rPr lang="en-US" dirty="0" smtClean="0"/>
                        <a:t>Drizzle,</a:t>
                      </a:r>
                      <a:r>
                        <a:rPr lang="en-US" baseline="0" dirty="0" smtClean="0"/>
                        <a:t> freezing drizzle, snow grains</a:t>
                      </a:r>
                      <a:endParaRPr lang="en-US" dirty="0"/>
                    </a:p>
                  </a:txBody>
                  <a:tcPr/>
                </a:tc>
                <a:tc>
                  <a:txBody>
                    <a:bodyPr/>
                    <a:lstStyle/>
                    <a:p>
                      <a:r>
                        <a:rPr lang="en-US" dirty="0" smtClean="0"/>
                        <a:t>Stratus and stratocumulus</a:t>
                      </a:r>
                      <a:endParaRPr lang="en-US" dirty="0"/>
                    </a:p>
                  </a:txBody>
                  <a:tcPr/>
                </a:tc>
              </a:tr>
              <a:tr h="370840">
                <a:tc>
                  <a:txBody>
                    <a:bodyPr/>
                    <a:lstStyle/>
                    <a:p>
                      <a:r>
                        <a:rPr lang="en-US" dirty="0" smtClean="0"/>
                        <a:t>Snow or rain (continuous)</a:t>
                      </a:r>
                      <a:endParaRPr lang="en-US" dirty="0"/>
                    </a:p>
                  </a:txBody>
                  <a:tcPr/>
                </a:tc>
                <a:tc>
                  <a:txBody>
                    <a:bodyPr/>
                    <a:lstStyle/>
                    <a:p>
                      <a:r>
                        <a:rPr lang="en-US" dirty="0" smtClean="0"/>
                        <a:t>Thick altostratus and</a:t>
                      </a:r>
                      <a:r>
                        <a:rPr lang="en-US" baseline="0" dirty="0" smtClean="0"/>
                        <a:t> nimbostratus</a:t>
                      </a:r>
                      <a:endParaRPr lang="en-US" dirty="0"/>
                    </a:p>
                  </a:txBody>
                  <a:tcPr/>
                </a:tc>
              </a:tr>
              <a:tr h="370840">
                <a:tc>
                  <a:txBody>
                    <a:bodyPr/>
                    <a:lstStyle/>
                    <a:p>
                      <a:r>
                        <a:rPr lang="en-US" dirty="0" smtClean="0"/>
                        <a:t>Snow or rain (intermittent)</a:t>
                      </a:r>
                      <a:endParaRPr lang="en-US" dirty="0"/>
                    </a:p>
                  </a:txBody>
                  <a:tcPr/>
                </a:tc>
                <a:tc>
                  <a:txBody>
                    <a:bodyPr/>
                    <a:lstStyle/>
                    <a:p>
                      <a:r>
                        <a:rPr lang="en-US" dirty="0" smtClean="0"/>
                        <a:t>Thick altostratus and stratocumulus</a:t>
                      </a:r>
                      <a:endParaRPr lang="en-US" dirty="0"/>
                    </a:p>
                  </a:txBody>
                  <a:tcPr/>
                </a:tc>
              </a:tr>
              <a:tr h="370840">
                <a:tc>
                  <a:txBody>
                    <a:bodyPr/>
                    <a:lstStyle/>
                    <a:p>
                      <a:r>
                        <a:rPr lang="en-US" dirty="0" smtClean="0"/>
                        <a:t>Snow showers,</a:t>
                      </a:r>
                      <a:r>
                        <a:rPr lang="en-US" baseline="0" dirty="0" smtClean="0"/>
                        <a:t> rain showers</a:t>
                      </a:r>
                      <a:endParaRPr lang="en-US" dirty="0"/>
                    </a:p>
                  </a:txBody>
                  <a:tcPr/>
                </a:tc>
                <a:tc>
                  <a:txBody>
                    <a:bodyPr/>
                    <a:lstStyle/>
                    <a:p>
                      <a:r>
                        <a:rPr lang="en-US" dirty="0" smtClean="0"/>
                        <a:t>Altocumulus,</a:t>
                      </a:r>
                      <a:r>
                        <a:rPr lang="en-US" baseline="0" dirty="0" smtClean="0"/>
                        <a:t> heavy cumulus, cumulonimbus</a:t>
                      </a:r>
                      <a:endParaRPr lang="en-US" dirty="0"/>
                    </a:p>
                  </a:txBody>
                  <a:tcPr/>
                </a:tc>
              </a:tr>
              <a:tr h="370840">
                <a:tc>
                  <a:txBody>
                    <a:bodyPr/>
                    <a:lstStyle/>
                    <a:p>
                      <a:r>
                        <a:rPr lang="en-US" dirty="0" smtClean="0"/>
                        <a:t>Hail, ice pellet showers</a:t>
                      </a:r>
                      <a:endParaRPr lang="en-US" dirty="0"/>
                    </a:p>
                  </a:txBody>
                  <a:tcPr/>
                </a:tc>
                <a:tc>
                  <a:txBody>
                    <a:bodyPr/>
                    <a:lstStyle/>
                    <a:p>
                      <a:r>
                        <a:rPr lang="en-US" dirty="0" smtClean="0"/>
                        <a:t>Cumulonimbus</a:t>
                      </a:r>
                      <a:endParaRPr lang="en-US" dirty="0"/>
                    </a:p>
                  </a:txBody>
                  <a:tcPr/>
                </a:tc>
              </a:tr>
              <a:tr h="370840">
                <a:tc>
                  <a:txBody>
                    <a:bodyPr/>
                    <a:lstStyle/>
                    <a:p>
                      <a:r>
                        <a:rPr lang="en-US" dirty="0" smtClean="0"/>
                        <a:t>Ice pellets</a:t>
                      </a:r>
                      <a:r>
                        <a:rPr lang="en-US" baseline="0" dirty="0" smtClean="0"/>
                        <a:t> (continuous)</a:t>
                      </a:r>
                      <a:endParaRPr lang="en-US" dirty="0"/>
                    </a:p>
                  </a:txBody>
                  <a:tcPr/>
                </a:tc>
                <a:tc>
                  <a:txBody>
                    <a:bodyPr/>
                    <a:lstStyle/>
                    <a:p>
                      <a:r>
                        <a:rPr lang="en-US" dirty="0" smtClean="0"/>
                        <a:t>Any rain cloud (below freezing)</a:t>
                      </a:r>
                      <a:endParaRPr lang="en-US" dirty="0"/>
                    </a:p>
                  </a:txBody>
                  <a:tcPr/>
                </a:tc>
              </a:tr>
              <a:tr h="370840">
                <a:tc>
                  <a:txBody>
                    <a:bodyPr/>
                    <a:lstStyle/>
                    <a:p>
                      <a:r>
                        <a:rPr lang="en-US" dirty="0" smtClean="0"/>
                        <a:t>Ice Prisms</a:t>
                      </a:r>
                      <a:endParaRPr lang="en-US" dirty="0"/>
                    </a:p>
                  </a:txBody>
                  <a:tcPr/>
                </a:tc>
                <a:tc>
                  <a:txBody>
                    <a:bodyPr/>
                    <a:lstStyle/>
                    <a:p>
                      <a:r>
                        <a:rPr lang="en-US" dirty="0" smtClean="0"/>
                        <a:t>No cloud</a:t>
                      </a:r>
                      <a:r>
                        <a:rPr lang="en-US" baseline="0" dirty="0" smtClean="0"/>
                        <a:t> necessary</a:t>
                      </a:r>
                      <a:endParaRPr lang="en-US" dirty="0"/>
                    </a:p>
                  </a:txBody>
                  <a:tcPr/>
                </a:tc>
              </a:tr>
              <a:tr h="370840">
                <a:tc>
                  <a:txBody>
                    <a:bodyPr/>
                    <a:lstStyle/>
                    <a:p>
                      <a:r>
                        <a:rPr lang="en-US" dirty="0" smtClean="0"/>
                        <a:t>Snow</a:t>
                      </a:r>
                      <a:r>
                        <a:rPr lang="en-US" baseline="0" dirty="0" smtClean="0"/>
                        <a:t> pellets</a:t>
                      </a:r>
                      <a:endParaRPr lang="en-US" dirty="0"/>
                    </a:p>
                  </a:txBody>
                  <a:tcPr/>
                </a:tc>
                <a:tc>
                  <a:txBody>
                    <a:bodyPr/>
                    <a:lstStyle/>
                    <a:p>
                      <a:r>
                        <a:rPr lang="en-US" dirty="0" smtClean="0"/>
                        <a:t>Heavy cumulus</a:t>
                      </a:r>
                      <a:endParaRPr lang="en-US"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What conditions do clouds need to form?</a:t>
            </a:r>
          </a:p>
          <a:p>
            <a:pPr marL="514350" indent="-514350">
              <a:buFont typeface="+mj-lt"/>
              <a:buAutoNum type="arabicPeriod"/>
            </a:pPr>
            <a:endParaRPr lang="en-US" dirty="0" smtClean="0"/>
          </a:p>
          <a:p>
            <a:pPr marL="514350" indent="-514350">
              <a:buFont typeface="+mj-lt"/>
              <a:buAutoNum type="arabicPeriod"/>
            </a:pPr>
            <a:r>
              <a:rPr lang="en-US" dirty="0" smtClean="0"/>
              <a:t>What are some lifting agents?</a:t>
            </a:r>
          </a:p>
          <a:p>
            <a:pPr marL="514350" indent="-514350">
              <a:buFont typeface="+mj-lt"/>
              <a:buAutoNum type="arabicPeriod"/>
            </a:pPr>
            <a:endParaRPr lang="en-US" dirty="0" smtClean="0"/>
          </a:p>
          <a:p>
            <a:pPr marL="514350" indent="-514350">
              <a:buFont typeface="+mj-lt"/>
              <a:buAutoNum type="arabicPeriod"/>
            </a:pPr>
            <a:r>
              <a:rPr lang="en-US" dirty="0" smtClean="0"/>
              <a:t>What are some types of precipitation?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Jurij Bilyk\My Documents\My Pictures\Flying Schol PP\AirlinersNetPhotoID325337.jpg"/>
          <p:cNvPicPr>
            <a:picLocks noChangeAspect="1" noChangeArrowheads="1"/>
          </p:cNvPicPr>
          <p:nvPr/>
        </p:nvPicPr>
        <p:blipFill>
          <a:blip r:embed="rId2" cstate="print"/>
          <a:srcRect/>
          <a:stretch>
            <a:fillRect/>
          </a:stretch>
        </p:blipFill>
        <p:spPr bwMode="auto">
          <a:xfrm>
            <a:off x="0" y="0"/>
            <a:ext cx="9144000" cy="6965950"/>
          </a:xfrm>
          <a:prstGeom prst="rect">
            <a:avLst/>
          </a:prstGeom>
          <a:noFill/>
          <a:ln w="9525">
            <a:noFill/>
            <a:miter lim="800000"/>
            <a:headEnd/>
            <a:tailEnd/>
          </a:ln>
        </p:spPr>
      </p:pic>
      <p:sp>
        <p:nvSpPr>
          <p:cNvPr id="34819" name="Rectangle 3"/>
          <p:cNvSpPr>
            <a:spLocks noGrp="1" noChangeArrowheads="1"/>
          </p:cNvSpPr>
          <p:nvPr>
            <p:ph type="title"/>
          </p:nvPr>
        </p:nvSpPr>
        <p:spPr/>
        <p:txBody>
          <a:bodyPr/>
          <a:lstStyle/>
          <a:p>
            <a:r>
              <a:rPr lang="en-US" dirty="0" smtClean="0"/>
              <a:t>Fog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What is Fog?</a:t>
            </a:r>
          </a:p>
        </p:txBody>
      </p:sp>
      <p:sp>
        <p:nvSpPr>
          <p:cNvPr id="4" name="Content Placeholder 3"/>
          <p:cNvSpPr>
            <a:spLocks noGrp="1"/>
          </p:cNvSpPr>
          <p:nvPr>
            <p:ph idx="1"/>
          </p:nvPr>
        </p:nvSpPr>
        <p:spPr/>
        <p:txBody>
          <a:bodyPr/>
          <a:lstStyle/>
          <a:p>
            <a:pPr>
              <a:spcBef>
                <a:spcPct val="50000"/>
              </a:spcBef>
            </a:pPr>
            <a:r>
              <a:rPr lang="en-US" dirty="0" smtClean="0"/>
              <a:t>Fog is a cloud (usually stratus), in contact with the ground</a:t>
            </a:r>
          </a:p>
          <a:p>
            <a:pPr>
              <a:spcBef>
                <a:spcPct val="50000"/>
              </a:spcBef>
            </a:pPr>
            <a:r>
              <a:rPr lang="en-US" dirty="0" smtClean="0"/>
              <a:t>Fog forms in two ways:</a:t>
            </a:r>
          </a:p>
          <a:p>
            <a:pPr lvl="1">
              <a:spcBef>
                <a:spcPct val="50000"/>
              </a:spcBef>
            </a:pPr>
            <a:r>
              <a:rPr lang="en-US" b="1" dirty="0" smtClean="0"/>
              <a:t>1. The air is cooled to below the dew point and the water vapour condenses</a:t>
            </a:r>
          </a:p>
          <a:p>
            <a:pPr lvl="1">
              <a:spcBef>
                <a:spcPct val="50000"/>
              </a:spcBef>
            </a:pPr>
            <a:r>
              <a:rPr lang="en-US" b="1" dirty="0" smtClean="0"/>
              <a:t>2. Water vapour is added to the air until the air becomes saturated</a:t>
            </a: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04864"/>
            <a:ext cx="9144000" cy="2646878"/>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cap="none" spc="0" dirty="0" smtClean="0">
                <a:ln w="11430"/>
                <a:effectLst>
                  <a:outerShdw blurRad="50800" dist="39000" dir="5460000" algn="tl">
                    <a:srgbClr val="000000">
                      <a:alpha val="38000"/>
                    </a:srgbClr>
                  </a:outerShdw>
                </a:effectLst>
              </a:rPr>
              <a:t>RAPSUI</a:t>
            </a:r>
            <a:endParaRPr lang="en-US" sz="16600" b="1" cap="none" spc="0" dirty="0">
              <a:ln w="11430"/>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Types of Fog</a:t>
            </a:r>
            <a:endParaRPr lang="en-US" dirty="0" smtClean="0"/>
          </a:p>
        </p:txBody>
      </p:sp>
      <p:sp>
        <p:nvSpPr>
          <p:cNvPr id="4" name="Content Placeholder 3"/>
          <p:cNvSpPr>
            <a:spLocks noGrp="1"/>
          </p:cNvSpPr>
          <p:nvPr>
            <p:ph idx="1"/>
          </p:nvPr>
        </p:nvSpPr>
        <p:spPr/>
        <p:txBody>
          <a:bodyPr/>
          <a:lstStyle/>
          <a:p>
            <a:r>
              <a:rPr lang="en-US" dirty="0" smtClean="0"/>
              <a:t>Radiation Fog</a:t>
            </a:r>
          </a:p>
          <a:p>
            <a:pPr lvl="1"/>
            <a:r>
              <a:rPr lang="en-US" dirty="0" smtClean="0"/>
              <a:t>Clear nights</a:t>
            </a:r>
          </a:p>
          <a:p>
            <a:pPr lvl="1"/>
            <a:r>
              <a:rPr lang="en-US" dirty="0" smtClean="0"/>
              <a:t>Light winds</a:t>
            </a:r>
          </a:p>
          <a:p>
            <a:pPr lvl="1"/>
            <a:r>
              <a:rPr lang="en-US" dirty="0" smtClean="0"/>
              <a:t>High relative humidity</a:t>
            </a:r>
          </a:p>
          <a:p>
            <a:pPr lvl="1"/>
            <a:r>
              <a:rPr lang="en-US" dirty="0" smtClean="0"/>
              <a:t>As the earth cools, it also cools the air in contact with it</a:t>
            </a:r>
          </a:p>
          <a:p>
            <a:pPr lvl="1"/>
            <a:r>
              <a:rPr lang="en-US" dirty="0" smtClean="0"/>
              <a:t>When the air is sufficiently cooled, the water </a:t>
            </a:r>
            <a:r>
              <a:rPr lang="en-US" dirty="0" err="1" smtClean="0"/>
              <a:t>vapour</a:t>
            </a:r>
            <a:r>
              <a:rPr lang="en-US" dirty="0" smtClean="0"/>
              <a:t> condenses and fog appears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Types of Fog</a:t>
            </a:r>
            <a:endParaRPr lang="en-US" dirty="0" smtClean="0"/>
          </a:p>
        </p:txBody>
      </p:sp>
      <p:sp>
        <p:nvSpPr>
          <p:cNvPr id="4" name="Content Placeholder 3"/>
          <p:cNvSpPr>
            <a:spLocks noGrp="1"/>
          </p:cNvSpPr>
          <p:nvPr>
            <p:ph idx="1"/>
          </p:nvPr>
        </p:nvSpPr>
        <p:spPr/>
        <p:txBody>
          <a:bodyPr/>
          <a:lstStyle/>
          <a:p>
            <a:r>
              <a:rPr lang="en-US" smtClean="0"/>
              <a:t>Advection Fog</a:t>
            </a:r>
          </a:p>
          <a:p>
            <a:pPr lvl="1"/>
            <a:r>
              <a:rPr lang="en-US" smtClean="0"/>
              <a:t>Forms when warm air moves over a cold surface</a:t>
            </a:r>
          </a:p>
          <a:p>
            <a:pPr lvl="1"/>
            <a:r>
              <a:rPr lang="en-US" smtClean="0"/>
              <a:t>Can be very extensive</a:t>
            </a:r>
          </a:p>
          <a:p>
            <a:r>
              <a:rPr lang="en-US" smtClean="0"/>
              <a:t>Upslope Fog</a:t>
            </a:r>
          </a:p>
          <a:p>
            <a:pPr lvl="1"/>
            <a:r>
              <a:rPr lang="en-US" smtClean="0"/>
              <a:t>Forms when air is cooled due to expansion as it moves up a slope</a:t>
            </a:r>
          </a:p>
          <a:p>
            <a:pPr lvl="1"/>
            <a:r>
              <a:rPr lang="en-US" smtClean="0"/>
              <a:t>A light upslope wind is necessary</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Types of Fog</a:t>
            </a:r>
            <a:endParaRPr lang="en-US" dirty="0" smtClean="0"/>
          </a:p>
        </p:txBody>
      </p:sp>
      <p:sp>
        <p:nvSpPr>
          <p:cNvPr id="4" name="Content Placeholder 3"/>
          <p:cNvSpPr>
            <a:spLocks noGrp="1"/>
          </p:cNvSpPr>
          <p:nvPr>
            <p:ph idx="1"/>
          </p:nvPr>
        </p:nvSpPr>
        <p:spPr/>
        <p:txBody>
          <a:bodyPr/>
          <a:lstStyle/>
          <a:p>
            <a:r>
              <a:rPr lang="en-US" smtClean="0"/>
              <a:t>Steam Fog</a:t>
            </a:r>
          </a:p>
          <a:p>
            <a:pPr lvl="1"/>
            <a:r>
              <a:rPr lang="en-US" smtClean="0"/>
              <a:t>Forms when cold air moves over a warm water surface</a:t>
            </a:r>
          </a:p>
          <a:p>
            <a:pPr lvl="1"/>
            <a:r>
              <a:rPr lang="en-US" smtClean="0"/>
              <a:t>Evaporation of the water occurs until the air is saturated</a:t>
            </a:r>
          </a:p>
          <a:p>
            <a:pPr lvl="1"/>
            <a:r>
              <a:rPr lang="en-US" smtClean="0"/>
              <a:t>Excess water vapour then condenses as fog</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Types of Fog</a:t>
            </a:r>
            <a:endParaRPr lang="en-US" dirty="0" smtClean="0"/>
          </a:p>
        </p:txBody>
      </p:sp>
      <p:sp>
        <p:nvSpPr>
          <p:cNvPr id="4" name="Content Placeholder 3"/>
          <p:cNvSpPr>
            <a:spLocks noGrp="1"/>
          </p:cNvSpPr>
          <p:nvPr>
            <p:ph idx="1"/>
          </p:nvPr>
        </p:nvSpPr>
        <p:spPr/>
        <p:txBody>
          <a:bodyPr/>
          <a:lstStyle/>
          <a:p>
            <a:r>
              <a:rPr lang="en-US" smtClean="0"/>
              <a:t>Frontal Fog</a:t>
            </a:r>
          </a:p>
          <a:p>
            <a:pPr lvl="1"/>
            <a:r>
              <a:rPr lang="en-US" smtClean="0"/>
              <a:t>Warm frontal fog occurs when the cold air becomes saturated by rain falling from the warm air above</a:t>
            </a:r>
          </a:p>
          <a:p>
            <a:r>
              <a:rPr lang="en-US" smtClean="0"/>
              <a:t>Precipitation Fog</a:t>
            </a:r>
          </a:p>
          <a:p>
            <a:pPr lvl="1"/>
            <a:r>
              <a:rPr lang="en-US" smtClean="0"/>
              <a:t>Occurs when the air is saturated by excessive amounts of rain or drizzle</a:t>
            </a: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Types of Fog</a:t>
            </a:r>
            <a:endParaRPr lang="en-US" dirty="0" smtClean="0"/>
          </a:p>
        </p:txBody>
      </p:sp>
      <p:sp>
        <p:nvSpPr>
          <p:cNvPr id="5" name="Content Placeholder 4"/>
          <p:cNvSpPr>
            <a:spLocks noGrp="1"/>
          </p:cNvSpPr>
          <p:nvPr>
            <p:ph idx="1"/>
          </p:nvPr>
        </p:nvSpPr>
        <p:spPr/>
        <p:txBody>
          <a:bodyPr/>
          <a:lstStyle/>
          <a:p>
            <a:r>
              <a:rPr lang="en-US" smtClean="0"/>
              <a:t>Ice Fog</a:t>
            </a:r>
          </a:p>
          <a:p>
            <a:pPr lvl="1"/>
            <a:r>
              <a:rPr lang="en-US" smtClean="0"/>
              <a:t>Occurs at very low temperatures when a large amount of moisture is suddenly introduced into the air</a:t>
            </a:r>
          </a:p>
          <a:p>
            <a:pPr lvl="1"/>
            <a:r>
              <a:rPr lang="en-US" smtClean="0"/>
              <a:t>The most common version of this is the contrails produced by the engines of airliners flying at high altitude</a:t>
            </a:r>
          </a:p>
          <a:p>
            <a:endParaRPr lang="en-US" dirty="0"/>
          </a:p>
        </p:txBody>
      </p:sp>
      <p:sp>
        <p:nvSpPr>
          <p:cNvPr id="44035" name="Text Box 3"/>
          <p:cNvSpPr txBox="1">
            <a:spLocks noChangeArrowheads="1"/>
          </p:cNvSpPr>
          <p:nvPr/>
        </p:nvSpPr>
        <p:spPr bwMode="auto">
          <a:xfrm>
            <a:off x="1066800" y="1981200"/>
            <a:ext cx="6858000" cy="457200"/>
          </a:xfrm>
          <a:prstGeom prst="rect">
            <a:avLst/>
          </a:prstGeom>
          <a:noFill/>
          <a:ln w="28575">
            <a:noFill/>
            <a:miter lim="800000"/>
            <a:headEnd/>
            <a:tailEnd/>
          </a:ln>
        </p:spPr>
        <p:txBody>
          <a:bodyPr>
            <a:spAutoFit/>
          </a:bodyPr>
          <a:lstStyle/>
          <a:p>
            <a:pPr>
              <a:spcBef>
                <a:spcPct val="50000"/>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mtClean="0"/>
              <a:t>Air Masses</a:t>
            </a:r>
            <a:endParaRPr lang="en-US" dirty="0" smtClean="0"/>
          </a:p>
        </p:txBody>
      </p:sp>
      <p:sp>
        <p:nvSpPr>
          <p:cNvPr id="5" name="Content Placeholder 4"/>
          <p:cNvSpPr>
            <a:spLocks noGrp="1"/>
          </p:cNvSpPr>
          <p:nvPr>
            <p:ph idx="1"/>
          </p:nvPr>
        </p:nvSpPr>
        <p:spPr/>
        <p:txBody>
          <a:bodyPr>
            <a:normAutofit fontScale="92500" lnSpcReduction="20000"/>
          </a:bodyPr>
          <a:lstStyle/>
          <a:p>
            <a:r>
              <a:rPr lang="en-US" dirty="0" smtClean="0"/>
              <a:t>Air Mass: large section of the troposphere with uniform properties of </a:t>
            </a:r>
            <a:r>
              <a:rPr lang="en-US" b="1" dirty="0" smtClean="0"/>
              <a:t>TEMPERATURE</a:t>
            </a:r>
            <a:r>
              <a:rPr lang="en-US" dirty="0" smtClean="0"/>
              <a:t> and </a:t>
            </a:r>
            <a:r>
              <a:rPr lang="en-US" b="1" dirty="0" smtClean="0"/>
              <a:t>MOISTURE</a:t>
            </a:r>
            <a:r>
              <a:rPr lang="en-US" dirty="0" smtClean="0"/>
              <a:t> in the horizontal</a:t>
            </a:r>
          </a:p>
          <a:p>
            <a:pPr>
              <a:buNone/>
            </a:pPr>
            <a:endParaRPr lang="en-US" dirty="0" smtClean="0"/>
          </a:p>
          <a:p>
            <a:r>
              <a:rPr lang="en-US" dirty="0" smtClean="0"/>
              <a:t>Classified by temperature and moisture content</a:t>
            </a:r>
          </a:p>
          <a:p>
            <a:r>
              <a:rPr lang="en-US" dirty="0" smtClean="0"/>
              <a:t>Moisture:</a:t>
            </a:r>
          </a:p>
          <a:p>
            <a:pPr lvl="1"/>
            <a:r>
              <a:rPr lang="en-US" dirty="0" smtClean="0"/>
              <a:t>Continental=  Dry		Maritime = Moist</a:t>
            </a:r>
          </a:p>
          <a:p>
            <a:r>
              <a:rPr lang="en-US" dirty="0" smtClean="0"/>
              <a:t>Temperature:</a:t>
            </a:r>
          </a:p>
          <a:p>
            <a:pPr lvl="1"/>
            <a:r>
              <a:rPr lang="en-US" dirty="0" smtClean="0"/>
              <a:t>Arctic = Cold	Polar = Moderate    Tropical = Warm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C:\Documents and Settings\Jurij Bilyk\My Documents\My Pictures\Flying Schol PP\AirlinersNetPhotoID256228.jpg"/>
          <p:cNvPicPr>
            <a:picLocks noChangeAspect="1" noChangeArrowheads="1"/>
          </p:cNvPicPr>
          <p:nvPr/>
        </p:nvPicPr>
        <p:blipFill>
          <a:blip r:embed="rId2" cstate="print"/>
          <a:srcRect/>
          <a:stretch>
            <a:fillRect/>
          </a:stretch>
        </p:blipFill>
        <p:spPr bwMode="auto">
          <a:xfrm>
            <a:off x="0" y="0"/>
            <a:ext cx="9372600" cy="7080250"/>
          </a:xfrm>
          <a:prstGeom prst="rect">
            <a:avLst/>
          </a:prstGeom>
          <a:noFill/>
          <a:ln w="9525">
            <a:noFill/>
            <a:miter lim="800000"/>
            <a:headEnd/>
            <a:tailEnd/>
          </a:ln>
        </p:spPr>
      </p:pic>
      <p:sp>
        <p:nvSpPr>
          <p:cNvPr id="56323" name="Rectangle 2"/>
          <p:cNvSpPr>
            <a:spLocks noGrp="1" noChangeArrowheads="1"/>
          </p:cNvSpPr>
          <p:nvPr>
            <p:ph type="title"/>
          </p:nvPr>
        </p:nvSpPr>
        <p:spPr/>
        <p:txBody>
          <a:bodyPr/>
          <a:lstStyle/>
          <a:p>
            <a:r>
              <a:rPr lang="en-US" dirty="0" smtClean="0"/>
              <a:t>Visibility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Visibility</a:t>
            </a:r>
          </a:p>
        </p:txBody>
      </p:sp>
      <p:sp>
        <p:nvSpPr>
          <p:cNvPr id="4" name="Content Placeholder 3"/>
          <p:cNvSpPr>
            <a:spLocks noGrp="1"/>
          </p:cNvSpPr>
          <p:nvPr>
            <p:ph idx="1"/>
          </p:nvPr>
        </p:nvSpPr>
        <p:spPr/>
        <p:txBody>
          <a:bodyPr/>
          <a:lstStyle/>
          <a:p>
            <a:r>
              <a:rPr lang="en-US" dirty="0" smtClean="0"/>
              <a:t>Visibility is one of the most important weather factors when it comes to aircraft operations</a:t>
            </a:r>
          </a:p>
          <a:p>
            <a:r>
              <a:rPr lang="en-US" dirty="0" smtClean="0"/>
              <a:t>It is visibility, along with cloud height, that determines if an airport is open and if VFR aircraft can operate</a:t>
            </a:r>
          </a:p>
          <a:p>
            <a:r>
              <a:rPr lang="en-US" dirty="0" smtClean="0"/>
              <a:t>Poor visibility affects the pilot’s ability to safely maneuver  the aircraft, navigate and avoid other aircraft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Restrictions to Visibility</a:t>
            </a:r>
          </a:p>
        </p:txBody>
      </p:sp>
      <p:sp>
        <p:nvSpPr>
          <p:cNvPr id="62467" name="Rectangle 3"/>
          <p:cNvSpPr>
            <a:spLocks noGrp="1" noChangeArrowheads="1"/>
          </p:cNvSpPr>
          <p:nvPr>
            <p:ph sz="half" idx="1"/>
          </p:nvPr>
        </p:nvSpPr>
        <p:spPr/>
        <p:txBody>
          <a:bodyPr>
            <a:normAutofit/>
          </a:bodyPr>
          <a:lstStyle/>
          <a:p>
            <a:r>
              <a:rPr lang="en-US" dirty="0" smtClean="0"/>
              <a:t>Common restrictions to visibility include:</a:t>
            </a:r>
          </a:p>
          <a:p>
            <a:endParaRPr lang="en-US" dirty="0" smtClean="0"/>
          </a:p>
          <a:p>
            <a:r>
              <a:rPr lang="en-US" dirty="0" smtClean="0"/>
              <a:t>Cloud</a:t>
            </a:r>
          </a:p>
          <a:p>
            <a:r>
              <a:rPr lang="en-US" dirty="0" smtClean="0"/>
              <a:t>Precipitation</a:t>
            </a:r>
          </a:p>
          <a:p>
            <a:r>
              <a:rPr lang="en-US" dirty="0" smtClean="0"/>
              <a:t>Fog (FG)</a:t>
            </a:r>
          </a:p>
          <a:p>
            <a:r>
              <a:rPr lang="en-US" dirty="0" smtClean="0"/>
              <a:t>Haze (HZ)</a:t>
            </a:r>
          </a:p>
          <a:p>
            <a:r>
              <a:rPr lang="en-US" dirty="0" smtClean="0"/>
              <a:t>Smoke (FU)</a:t>
            </a:r>
          </a:p>
          <a:p>
            <a:endParaRPr lang="en-US" dirty="0" smtClean="0"/>
          </a:p>
        </p:txBody>
      </p:sp>
      <p:sp>
        <p:nvSpPr>
          <p:cNvPr id="62468" name="Rectangle 4"/>
          <p:cNvSpPr>
            <a:spLocks noGrp="1" noChangeArrowheads="1"/>
          </p:cNvSpPr>
          <p:nvPr>
            <p:ph sz="half" idx="2"/>
          </p:nvPr>
        </p:nvSpPr>
        <p:spPr/>
        <p:txBody>
          <a:bodyPr>
            <a:normAutofit/>
          </a:bodyPr>
          <a:lstStyle/>
          <a:p>
            <a:endParaRPr lang="en-US" dirty="0" smtClean="0"/>
          </a:p>
          <a:p>
            <a:endParaRPr lang="en-US" dirty="0" smtClean="0"/>
          </a:p>
          <a:p>
            <a:endParaRPr lang="en-US" dirty="0" smtClean="0"/>
          </a:p>
          <a:p>
            <a:r>
              <a:rPr lang="en-US" dirty="0" smtClean="0"/>
              <a:t>Mist (BR)</a:t>
            </a:r>
          </a:p>
          <a:p>
            <a:r>
              <a:rPr lang="en-US" dirty="0" smtClean="0"/>
              <a:t>Volcanic Ash (VA)</a:t>
            </a:r>
          </a:p>
          <a:p>
            <a:r>
              <a:rPr lang="en-US" dirty="0" smtClean="0"/>
              <a:t>Blowing Snow (BLSN)</a:t>
            </a:r>
          </a:p>
          <a:p>
            <a:r>
              <a:rPr lang="en-US" dirty="0" smtClean="0"/>
              <a:t>Blowing Dust (BLDU)</a:t>
            </a:r>
          </a:p>
          <a:p>
            <a:r>
              <a:rPr lang="en-US" dirty="0" smtClean="0"/>
              <a:t>Blowing Sand (BLSA)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ssolve">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dissolve">
                                      <p:cBhvr>
                                        <p:cTn id="12" dur="500"/>
                                        <p:tgtEl>
                                          <p:spTgt spid="624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dissolve">
                                      <p:cBhvr>
                                        <p:cTn id="17" dur="500"/>
                                        <p:tgtEl>
                                          <p:spTgt spid="624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Effect transition="in" filter="dissolve">
                                      <p:cBhvr>
                                        <p:cTn id="22" dur="500"/>
                                        <p:tgtEl>
                                          <p:spTgt spid="624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animEffect transition="in" filter="dissolve">
                                      <p:cBhvr>
                                        <p:cTn id="27" dur="500"/>
                                        <p:tgtEl>
                                          <p:spTgt spid="6246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467">
                                            <p:txEl>
                                              <p:pRg st="6" end="6"/>
                                            </p:txEl>
                                          </p:spTgt>
                                        </p:tgtEl>
                                        <p:attrNameLst>
                                          <p:attrName>style.visibility</p:attrName>
                                        </p:attrNameLst>
                                      </p:cBhvr>
                                      <p:to>
                                        <p:strVal val="visible"/>
                                      </p:to>
                                    </p:set>
                                    <p:animEffect transition="in" filter="dissolve">
                                      <p:cBhvr>
                                        <p:cTn id="32" dur="500"/>
                                        <p:tgtEl>
                                          <p:spTgt spid="6246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2468">
                                            <p:txEl>
                                              <p:pRg st="3" end="3"/>
                                            </p:txEl>
                                          </p:spTgt>
                                        </p:tgtEl>
                                        <p:attrNameLst>
                                          <p:attrName>style.visibility</p:attrName>
                                        </p:attrNameLst>
                                      </p:cBhvr>
                                      <p:to>
                                        <p:strVal val="visible"/>
                                      </p:to>
                                    </p:set>
                                    <p:animEffect transition="in" filter="dissolve">
                                      <p:cBhvr>
                                        <p:cTn id="37" dur="500"/>
                                        <p:tgtEl>
                                          <p:spTgt spid="6246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2468">
                                            <p:txEl>
                                              <p:pRg st="4" end="4"/>
                                            </p:txEl>
                                          </p:spTgt>
                                        </p:tgtEl>
                                        <p:attrNameLst>
                                          <p:attrName>style.visibility</p:attrName>
                                        </p:attrNameLst>
                                      </p:cBhvr>
                                      <p:to>
                                        <p:strVal val="visible"/>
                                      </p:to>
                                    </p:set>
                                    <p:animEffect transition="in" filter="dissolve">
                                      <p:cBhvr>
                                        <p:cTn id="42" dur="500"/>
                                        <p:tgtEl>
                                          <p:spTgt spid="6246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2468">
                                            <p:txEl>
                                              <p:pRg st="5" end="5"/>
                                            </p:txEl>
                                          </p:spTgt>
                                        </p:tgtEl>
                                        <p:attrNameLst>
                                          <p:attrName>style.visibility</p:attrName>
                                        </p:attrNameLst>
                                      </p:cBhvr>
                                      <p:to>
                                        <p:strVal val="visible"/>
                                      </p:to>
                                    </p:set>
                                    <p:animEffect transition="in" filter="dissolve">
                                      <p:cBhvr>
                                        <p:cTn id="47" dur="500"/>
                                        <p:tgtEl>
                                          <p:spTgt spid="6246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2468">
                                            <p:txEl>
                                              <p:pRg st="6" end="6"/>
                                            </p:txEl>
                                          </p:spTgt>
                                        </p:tgtEl>
                                        <p:attrNameLst>
                                          <p:attrName>style.visibility</p:attrName>
                                        </p:attrNameLst>
                                      </p:cBhvr>
                                      <p:to>
                                        <p:strVal val="visible"/>
                                      </p:to>
                                    </p:set>
                                    <p:animEffect transition="in" filter="dissolve">
                                      <p:cBhvr>
                                        <p:cTn id="52" dur="500"/>
                                        <p:tgtEl>
                                          <p:spTgt spid="62468">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2468">
                                            <p:txEl>
                                              <p:pRg st="7" end="7"/>
                                            </p:txEl>
                                          </p:spTgt>
                                        </p:tgtEl>
                                        <p:attrNameLst>
                                          <p:attrName>style.visibility</p:attrName>
                                        </p:attrNameLst>
                                      </p:cBhvr>
                                      <p:to>
                                        <p:strVal val="visible"/>
                                      </p:to>
                                    </p:set>
                                    <p:animEffect transition="in" filter="dissolve">
                                      <p:cBhvr>
                                        <p:cTn id="57" dur="500"/>
                                        <p:tgtEl>
                                          <p:spTgt spid="624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P spid="6246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Visibility vs. Stability</a:t>
            </a:r>
          </a:p>
        </p:txBody>
      </p:sp>
      <p:sp>
        <p:nvSpPr>
          <p:cNvPr id="4" name="Content Placeholder 3"/>
          <p:cNvSpPr>
            <a:spLocks noGrp="1"/>
          </p:cNvSpPr>
          <p:nvPr>
            <p:ph idx="1"/>
          </p:nvPr>
        </p:nvSpPr>
        <p:spPr/>
        <p:txBody>
          <a:bodyPr>
            <a:normAutofit fontScale="92500"/>
          </a:bodyPr>
          <a:lstStyle/>
          <a:p>
            <a:r>
              <a:rPr lang="en-US" dirty="0" smtClean="0"/>
              <a:t>The stability of the air directly affects visibility</a:t>
            </a:r>
          </a:p>
          <a:p>
            <a:r>
              <a:rPr lang="en-US" dirty="0" smtClean="0"/>
              <a:t>Stable air generally has poor visibility because impurities in the air are trapped in the lower levels</a:t>
            </a:r>
          </a:p>
          <a:p>
            <a:r>
              <a:rPr lang="en-US" dirty="0" smtClean="0"/>
              <a:t>Stable air is also associated with cloud that produces drizzle and steady rain</a:t>
            </a:r>
          </a:p>
          <a:p>
            <a:r>
              <a:rPr lang="en-US" dirty="0" smtClean="0"/>
              <a:t>Unstable air generally gives good visibility, but the gusty winds that are associated with it can cause blowing snow or dust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Types of Visibility</a:t>
            </a:r>
          </a:p>
        </p:txBody>
      </p:sp>
      <p:sp>
        <p:nvSpPr>
          <p:cNvPr id="4" name="Content Placeholder 3"/>
          <p:cNvSpPr>
            <a:spLocks noGrp="1"/>
          </p:cNvSpPr>
          <p:nvPr>
            <p:ph idx="1"/>
          </p:nvPr>
        </p:nvSpPr>
        <p:spPr>
          <a:xfrm>
            <a:off x="457200" y="1600200"/>
            <a:ext cx="8229600" cy="5257800"/>
          </a:xfrm>
        </p:spPr>
        <p:txBody>
          <a:bodyPr>
            <a:normAutofit fontScale="92500"/>
          </a:bodyPr>
          <a:lstStyle/>
          <a:p>
            <a:pPr>
              <a:spcBef>
                <a:spcPct val="50000"/>
              </a:spcBef>
            </a:pPr>
            <a:r>
              <a:rPr lang="en-US" sz="2800" b="1" dirty="0" smtClean="0"/>
              <a:t>Visibility - </a:t>
            </a:r>
            <a:r>
              <a:rPr lang="en-US" sz="2800" dirty="0" smtClean="0"/>
              <a:t>The distance at which prominent objects may be seen and identified by day</a:t>
            </a:r>
          </a:p>
          <a:p>
            <a:pPr>
              <a:spcBef>
                <a:spcPct val="50000"/>
              </a:spcBef>
            </a:pPr>
            <a:r>
              <a:rPr lang="en-US" sz="2800" b="1" dirty="0" smtClean="0"/>
              <a:t>Flight Visibility - </a:t>
            </a:r>
            <a:r>
              <a:rPr lang="en-US" sz="2800" dirty="0" smtClean="0"/>
              <a:t> The range of visibility forward from the cockpit of an aircraft in flight</a:t>
            </a:r>
          </a:p>
          <a:p>
            <a:pPr>
              <a:spcBef>
                <a:spcPct val="50000"/>
              </a:spcBef>
            </a:pPr>
            <a:r>
              <a:rPr lang="en-US" sz="2800" b="1" dirty="0" smtClean="0"/>
              <a:t>Slant Range Visibility - </a:t>
            </a:r>
            <a:r>
              <a:rPr lang="en-US" sz="2800" dirty="0" smtClean="0"/>
              <a:t>The distance a pilot of an aircraft in flight can see along the ground</a:t>
            </a:r>
          </a:p>
          <a:p>
            <a:pPr>
              <a:spcBef>
                <a:spcPct val="50000"/>
              </a:spcBef>
            </a:pPr>
            <a:r>
              <a:rPr lang="en-US" sz="2800" b="1" dirty="0" smtClean="0"/>
              <a:t>Ground Visibility - </a:t>
            </a:r>
            <a:r>
              <a:rPr lang="en-US" sz="2800" dirty="0" smtClean="0"/>
              <a:t>The visibility observed at an airport by an accredited observer</a:t>
            </a:r>
          </a:p>
          <a:p>
            <a:pPr>
              <a:spcBef>
                <a:spcPct val="50000"/>
              </a:spcBef>
            </a:pPr>
            <a:r>
              <a:rPr lang="en-US" sz="2800" b="1" dirty="0" smtClean="0"/>
              <a:t>Prevailing Visibility - </a:t>
            </a:r>
            <a:r>
              <a:rPr lang="en-US" sz="2800" dirty="0" smtClean="0"/>
              <a:t>The distance at which known objects are visible over at least half the horizon</a:t>
            </a:r>
            <a:endParaRPr lang="en-US" sz="2800" b="1"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Types of Visibility</a:t>
            </a:r>
            <a:endParaRPr lang="en-US" dirty="0" smtClean="0"/>
          </a:p>
        </p:txBody>
      </p:sp>
      <p:sp>
        <p:nvSpPr>
          <p:cNvPr id="4" name="Content Placeholder 3"/>
          <p:cNvSpPr>
            <a:spLocks noGrp="1"/>
          </p:cNvSpPr>
          <p:nvPr>
            <p:ph idx="1"/>
          </p:nvPr>
        </p:nvSpPr>
        <p:spPr/>
        <p:txBody>
          <a:bodyPr>
            <a:normAutofit fontScale="92500" lnSpcReduction="10000"/>
          </a:bodyPr>
          <a:lstStyle/>
          <a:p>
            <a:r>
              <a:rPr lang="en-US" smtClean="0"/>
              <a:t>Runway Visual Range (RVR) - The distance a pilot can see down a specific runway</a:t>
            </a:r>
          </a:p>
          <a:p>
            <a:r>
              <a:rPr lang="en-US" smtClean="0"/>
              <a:t>This is measured by a device located beside the runway, called a transmissometer </a:t>
            </a:r>
          </a:p>
          <a:p>
            <a:r>
              <a:rPr lang="en-US" smtClean="0"/>
              <a:t>RVR values are given in feet, and are reported if the RVR is less than 6000 feet or if the prevailing visibility is less than 1 SM</a:t>
            </a:r>
          </a:p>
          <a:p>
            <a:r>
              <a:rPr lang="en-US" smtClean="0"/>
              <a:t>RVR is very important as it determines whether a pilot can attempt an instrument approach at some airports</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VMC and IMC</a:t>
            </a:r>
            <a:endParaRPr lang="en-CA" dirty="0"/>
          </a:p>
        </p:txBody>
      </p:sp>
      <p:sp>
        <p:nvSpPr>
          <p:cNvPr id="3" name="Content Placeholder 2"/>
          <p:cNvSpPr>
            <a:spLocks noGrp="1"/>
          </p:cNvSpPr>
          <p:nvPr>
            <p:ph idx="1"/>
          </p:nvPr>
        </p:nvSpPr>
        <p:spPr/>
        <p:txBody>
          <a:bodyPr/>
          <a:lstStyle/>
          <a:p>
            <a:r>
              <a:rPr lang="en-CA" dirty="0" smtClean="0"/>
              <a:t>Visual Meteorological Conditions (VMC)</a:t>
            </a:r>
          </a:p>
          <a:p>
            <a:pPr lvl="1"/>
            <a:r>
              <a:rPr lang="en-CA" dirty="0" smtClean="0"/>
              <a:t>Visibility, distance from cloud and ceiling are equal or greater than VFR minima</a:t>
            </a:r>
          </a:p>
          <a:p>
            <a:pPr lvl="1"/>
            <a:endParaRPr lang="en-CA" dirty="0" smtClean="0"/>
          </a:p>
          <a:p>
            <a:r>
              <a:rPr lang="en-CA" dirty="0" smtClean="0"/>
              <a:t>Instrument Meteorological Conditions (IMC)</a:t>
            </a:r>
          </a:p>
          <a:p>
            <a:pPr lvl="1"/>
            <a:r>
              <a:rPr lang="en-CA" dirty="0" smtClean="0"/>
              <a:t>Visibility, distance from cloud and ceiling are below minima and flight can only be conducted under IFR</a:t>
            </a:r>
            <a:endParaRPr lang="en-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Documents and Settings\Jurij Bilyk\My Documents\My Pictures\Flying Schol PP\AirlinersNetPhotoID413598.jpg"/>
          <p:cNvPicPr>
            <a:picLocks noChangeAspect="1" noChangeArrowheads="1"/>
          </p:cNvPicPr>
          <p:nvPr/>
        </p:nvPicPr>
        <p:blipFill>
          <a:blip r:embed="rId2" cstate="print"/>
          <a:srcRect/>
          <a:stretch>
            <a:fillRect/>
          </a:stretch>
        </p:blipFill>
        <p:spPr bwMode="auto">
          <a:xfrm>
            <a:off x="-609600" y="0"/>
            <a:ext cx="9753600" cy="7115175"/>
          </a:xfrm>
          <a:prstGeom prst="rect">
            <a:avLst/>
          </a:prstGeom>
          <a:noFill/>
          <a:ln w="9525">
            <a:noFill/>
            <a:miter lim="800000"/>
            <a:headEnd/>
            <a:tailEnd/>
          </a:ln>
        </p:spPr>
      </p:pic>
      <p:sp>
        <p:nvSpPr>
          <p:cNvPr id="41987" name="Rectangle 3"/>
          <p:cNvSpPr>
            <a:spLocks noGrp="1" noChangeArrowheads="1"/>
          </p:cNvSpPr>
          <p:nvPr>
            <p:ph type="title"/>
          </p:nvPr>
        </p:nvSpPr>
        <p:spPr>
          <a:xfrm>
            <a:off x="2133600" y="1905000"/>
            <a:ext cx="7772400" cy="1143000"/>
          </a:xfrm>
        </p:spPr>
        <p:txBody>
          <a:bodyPr/>
          <a:lstStyle/>
          <a:p>
            <a:r>
              <a:rPr lang="en-US" dirty="0" smtClean="0">
                <a:solidFill>
                  <a:srgbClr val="FFFF00"/>
                </a:solidFill>
              </a:rPr>
              <a:t>Thunderstorms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Thunderstorms</a:t>
            </a:r>
            <a:endParaRPr lang="en-US" dirty="0" smtClean="0"/>
          </a:p>
        </p:txBody>
      </p:sp>
      <p:sp>
        <p:nvSpPr>
          <p:cNvPr id="6" name="Content Placeholder 5"/>
          <p:cNvSpPr>
            <a:spLocks noGrp="1"/>
          </p:cNvSpPr>
          <p:nvPr>
            <p:ph sz="half" idx="1"/>
          </p:nvPr>
        </p:nvSpPr>
        <p:spPr/>
        <p:txBody>
          <a:bodyPr>
            <a:normAutofit fontScale="92500"/>
          </a:bodyPr>
          <a:lstStyle/>
          <a:p>
            <a:r>
              <a:rPr lang="en-US" dirty="0" smtClean="0"/>
              <a:t>Thunderstorms are a weather phenomena that present a severe weather hazard to aviation</a:t>
            </a:r>
          </a:p>
          <a:p>
            <a:r>
              <a:rPr lang="en-US" dirty="0" smtClean="0"/>
              <a:t>Dangerous conditions associated with thunderstorms include:</a:t>
            </a:r>
          </a:p>
          <a:p>
            <a:pPr lvl="1"/>
            <a:endParaRPr lang="en-US" dirty="0" smtClean="0"/>
          </a:p>
          <a:p>
            <a:pPr lvl="1"/>
            <a:r>
              <a:rPr lang="en-US" dirty="0" smtClean="0"/>
              <a:t>Poor visibility</a:t>
            </a:r>
          </a:p>
          <a:p>
            <a:pPr lvl="1"/>
            <a:r>
              <a:rPr lang="en-US" dirty="0" smtClean="0"/>
              <a:t>Icing</a:t>
            </a:r>
            <a:endParaRPr lang="en-US" dirty="0"/>
          </a:p>
        </p:txBody>
      </p:sp>
      <p:sp>
        <p:nvSpPr>
          <p:cNvPr id="7" name="Content Placeholder 6"/>
          <p:cNvSpPr>
            <a:spLocks noGrp="1"/>
          </p:cNvSpPr>
          <p:nvPr>
            <p:ph sz="half" idx="2"/>
          </p:nvPr>
        </p:nvSpPr>
        <p:spPr/>
        <p:txBody>
          <a:bodyPr>
            <a:normAutofit fontScale="92500"/>
          </a:bodyPr>
          <a:lstStyle/>
          <a:p>
            <a:pPr lvl="1"/>
            <a:r>
              <a:rPr lang="en-US" smtClean="0"/>
              <a:t>Thunder</a:t>
            </a:r>
          </a:p>
          <a:p>
            <a:pPr lvl="1"/>
            <a:r>
              <a:rPr lang="en-US" smtClean="0"/>
              <a:t>Lightning</a:t>
            </a:r>
          </a:p>
          <a:p>
            <a:pPr lvl="1"/>
            <a:r>
              <a:rPr lang="en-US" smtClean="0"/>
              <a:t>Strong vertical drafts</a:t>
            </a:r>
          </a:p>
          <a:p>
            <a:pPr lvl="1"/>
            <a:r>
              <a:rPr lang="en-US" smtClean="0"/>
              <a:t>Severe gusts and turbulence</a:t>
            </a:r>
          </a:p>
          <a:p>
            <a:pPr lvl="1"/>
            <a:r>
              <a:rPr lang="en-US" smtClean="0"/>
              <a:t>Heavy rain</a:t>
            </a:r>
          </a:p>
          <a:p>
            <a:pPr lvl="1"/>
            <a:r>
              <a:rPr lang="en-US" smtClean="0"/>
              <a:t>Hail</a:t>
            </a:r>
          </a:p>
          <a:p>
            <a:pPr lvl="1"/>
            <a:r>
              <a:rPr lang="en-US" smtClean="0"/>
              <a:t>Micro/macro bursts</a:t>
            </a:r>
          </a:p>
          <a:p>
            <a:pPr lvl="1"/>
            <a:r>
              <a:rPr lang="en-US" smtClean="0"/>
              <a:t>Tornadoes</a:t>
            </a:r>
          </a:p>
          <a:p>
            <a:pPr lvl="1"/>
            <a:r>
              <a:rPr lang="en-US" smtClean="0"/>
              <a:t>Severe wind shear</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Thunderstorms</a:t>
            </a:r>
            <a:endParaRPr lang="en-US" dirty="0" smtClean="0"/>
          </a:p>
        </p:txBody>
      </p:sp>
      <p:sp>
        <p:nvSpPr>
          <p:cNvPr id="4" name="Content Placeholder 3"/>
          <p:cNvSpPr>
            <a:spLocks noGrp="1"/>
          </p:cNvSpPr>
          <p:nvPr>
            <p:ph idx="1"/>
          </p:nvPr>
        </p:nvSpPr>
        <p:spPr/>
        <p:txBody>
          <a:bodyPr/>
          <a:lstStyle/>
          <a:p>
            <a:r>
              <a:rPr lang="en-US" dirty="0" smtClean="0"/>
              <a:t>Conditions required for thunderstorm development are</a:t>
            </a:r>
          </a:p>
          <a:p>
            <a:r>
              <a:rPr lang="en-US" dirty="0" smtClean="0"/>
              <a:t>1. Unstable air to high levels</a:t>
            </a:r>
          </a:p>
          <a:p>
            <a:r>
              <a:rPr lang="en-US" dirty="0" smtClean="0"/>
              <a:t>2. High relative humidity</a:t>
            </a:r>
          </a:p>
          <a:p>
            <a:r>
              <a:rPr lang="en-US" dirty="0" smtClean="0"/>
              <a:t>3. Lifting agent:</a:t>
            </a:r>
          </a:p>
          <a:p>
            <a:pPr lvl="1"/>
            <a:r>
              <a:rPr lang="en-US" dirty="0" smtClean="0"/>
              <a:t>Convective, </a:t>
            </a:r>
            <a:r>
              <a:rPr lang="en-US" dirty="0" err="1" smtClean="0"/>
              <a:t>Orographic</a:t>
            </a:r>
            <a:r>
              <a:rPr lang="en-US" dirty="0" smtClean="0"/>
              <a:t> or Frontal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Air Masses</a:t>
            </a:r>
            <a:endParaRPr lang="en-US" dirty="0" smtClean="0"/>
          </a:p>
        </p:txBody>
      </p:sp>
      <p:sp>
        <p:nvSpPr>
          <p:cNvPr id="5" name="Content Placeholder 4"/>
          <p:cNvSpPr>
            <a:spLocks noGrp="1"/>
          </p:cNvSpPr>
          <p:nvPr>
            <p:ph idx="1"/>
          </p:nvPr>
        </p:nvSpPr>
        <p:spPr/>
        <p:txBody>
          <a:bodyPr>
            <a:normAutofit lnSpcReduction="10000"/>
          </a:bodyPr>
          <a:lstStyle/>
          <a:p>
            <a:r>
              <a:rPr lang="en-US" smtClean="0"/>
              <a:t>The temperature in an air mass is determined by where the air mass is formed:</a:t>
            </a:r>
          </a:p>
          <a:p>
            <a:r>
              <a:rPr lang="en-US" smtClean="0"/>
              <a:t>Arctic Region</a:t>
            </a:r>
          </a:p>
          <a:p>
            <a:pPr lvl="1"/>
            <a:r>
              <a:rPr lang="en-US" smtClean="0"/>
              <a:t>Ranges from the poles to the permafrost line</a:t>
            </a:r>
          </a:p>
          <a:p>
            <a:r>
              <a:rPr lang="en-US" smtClean="0"/>
              <a:t>Polar Region</a:t>
            </a:r>
          </a:p>
          <a:p>
            <a:pPr lvl="1"/>
            <a:r>
              <a:rPr lang="en-US" smtClean="0"/>
              <a:t>Extends south from the permafrost line to where the mean temperature is 10°C</a:t>
            </a:r>
          </a:p>
          <a:p>
            <a:r>
              <a:rPr lang="en-US" smtClean="0"/>
              <a:t>Tropical Region</a:t>
            </a:r>
          </a:p>
          <a:p>
            <a:pPr lvl="1"/>
            <a:r>
              <a:rPr lang="en-US" smtClean="0"/>
              <a:t>The area below 30°N latitude</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The Life Cycle of a Thunderstorm</a:t>
            </a:r>
            <a:endParaRPr lang="en-US" dirty="0" smtClean="0"/>
          </a:p>
        </p:txBody>
      </p:sp>
      <p:sp>
        <p:nvSpPr>
          <p:cNvPr id="4" name="Content Placeholder 3"/>
          <p:cNvSpPr>
            <a:spLocks noGrp="1"/>
          </p:cNvSpPr>
          <p:nvPr>
            <p:ph idx="1"/>
          </p:nvPr>
        </p:nvSpPr>
        <p:spPr/>
        <p:txBody>
          <a:bodyPr/>
          <a:lstStyle/>
          <a:p>
            <a:r>
              <a:rPr lang="en-US" smtClean="0"/>
              <a:t>Initial or Cumulus Stage</a:t>
            </a:r>
          </a:p>
          <a:p>
            <a:pPr lvl="1"/>
            <a:r>
              <a:rPr lang="en-US" smtClean="0"/>
              <a:t>Strong updrafts (unstable air to high levels)</a:t>
            </a:r>
          </a:p>
          <a:p>
            <a:pPr lvl="1"/>
            <a:r>
              <a:rPr lang="en-US" smtClean="0"/>
              <a:t>Temperature in cloud is higher than surrounding air</a:t>
            </a:r>
          </a:p>
          <a:p>
            <a:pPr lvl="1"/>
            <a:r>
              <a:rPr lang="en-US" smtClean="0"/>
              <a:t>Diameter ranges from 1 to 2 miles, but can be as great as 6 miles</a:t>
            </a:r>
          </a:p>
          <a:p>
            <a:pPr lvl="1"/>
            <a:r>
              <a:rPr lang="en-US" smtClean="0"/>
              <a:t>Steep lapse rate</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The Life Cycle of a Thunderstorm</a:t>
            </a:r>
            <a:endParaRPr lang="en-US" dirty="0" smtClean="0"/>
          </a:p>
        </p:txBody>
      </p:sp>
      <p:sp>
        <p:nvSpPr>
          <p:cNvPr id="4" name="Content Placeholder 3"/>
          <p:cNvSpPr>
            <a:spLocks noGrp="1"/>
          </p:cNvSpPr>
          <p:nvPr>
            <p:ph idx="1"/>
          </p:nvPr>
        </p:nvSpPr>
        <p:spPr/>
        <p:txBody>
          <a:bodyPr/>
          <a:lstStyle/>
          <a:p>
            <a:r>
              <a:rPr lang="en-US" smtClean="0"/>
              <a:t>Mature Stage</a:t>
            </a:r>
          </a:p>
          <a:p>
            <a:pPr lvl="1"/>
            <a:r>
              <a:rPr lang="en-US" smtClean="0"/>
              <a:t>Updrafts penetrate to great heights</a:t>
            </a:r>
          </a:p>
          <a:p>
            <a:pPr lvl="1"/>
            <a:r>
              <a:rPr lang="en-US" smtClean="0"/>
              <a:t>Downdrafts begin in middle and lower levels of the cell</a:t>
            </a:r>
          </a:p>
          <a:p>
            <a:pPr lvl="1"/>
            <a:r>
              <a:rPr lang="en-US" smtClean="0"/>
              <a:t>Start of precipitation at the surface</a:t>
            </a:r>
          </a:p>
          <a:p>
            <a:pPr lvl="1"/>
            <a:r>
              <a:rPr lang="en-US" smtClean="0"/>
              <a:t>Usually lasts 15 to 30 minutes, but can last as long as 60 minutes</a:t>
            </a: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The Life Cycle of a Thunderstorm</a:t>
            </a:r>
            <a:endParaRPr lang="en-US" dirty="0" smtClean="0"/>
          </a:p>
        </p:txBody>
      </p:sp>
      <p:sp>
        <p:nvSpPr>
          <p:cNvPr id="5" name="Content Placeholder 4"/>
          <p:cNvSpPr>
            <a:spLocks noGrp="1"/>
          </p:cNvSpPr>
          <p:nvPr>
            <p:ph idx="1"/>
          </p:nvPr>
        </p:nvSpPr>
        <p:spPr/>
        <p:txBody>
          <a:bodyPr/>
          <a:lstStyle/>
          <a:p>
            <a:r>
              <a:rPr lang="en-US" smtClean="0"/>
              <a:t>Dissipating Stage</a:t>
            </a:r>
          </a:p>
          <a:p>
            <a:pPr lvl="1"/>
            <a:r>
              <a:rPr lang="en-US" smtClean="0"/>
              <a:t>Downdrafts occupy all but very top of cell where updrafts continue</a:t>
            </a:r>
          </a:p>
          <a:p>
            <a:pPr lvl="1"/>
            <a:r>
              <a:rPr lang="en-US" smtClean="0"/>
              <a:t>Precipitation slows and then stops</a:t>
            </a:r>
          </a:p>
          <a:p>
            <a:pPr lvl="1"/>
            <a:r>
              <a:rPr lang="en-US" smtClean="0"/>
              <a:t>Top of cloud forms anvil shape</a:t>
            </a: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Types of Thunderstorms</a:t>
            </a:r>
            <a:endParaRPr lang="en-US" dirty="0" smtClean="0"/>
          </a:p>
        </p:txBody>
      </p:sp>
      <p:sp>
        <p:nvSpPr>
          <p:cNvPr id="5" name="Content Placeholder 4"/>
          <p:cNvSpPr>
            <a:spLocks noGrp="1"/>
          </p:cNvSpPr>
          <p:nvPr>
            <p:ph idx="1"/>
          </p:nvPr>
        </p:nvSpPr>
        <p:spPr/>
        <p:txBody>
          <a:bodyPr/>
          <a:lstStyle/>
          <a:p>
            <a:r>
              <a:rPr lang="en-US" smtClean="0"/>
              <a:t>There are two main types of thunderstorm:</a:t>
            </a:r>
          </a:p>
          <a:p>
            <a:r>
              <a:rPr lang="en-US" smtClean="0"/>
              <a:t>Air mass thunderstorms</a:t>
            </a:r>
          </a:p>
          <a:p>
            <a:pPr lvl="1"/>
            <a:r>
              <a:rPr lang="en-US" smtClean="0"/>
              <a:t>Usually form singly or in clusters on hot summer days</a:t>
            </a:r>
          </a:p>
          <a:p>
            <a:pPr lvl="1"/>
            <a:r>
              <a:rPr lang="en-US" smtClean="0"/>
              <a:t>Relatively easy to avoid</a:t>
            </a:r>
          </a:p>
          <a:p>
            <a:pPr lvl="1"/>
            <a:r>
              <a:rPr lang="en-US" smtClean="0"/>
              <a:t>Convective or Orographic lift</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Types of Thunderstorms</a:t>
            </a:r>
            <a:endParaRPr lang="en-US" dirty="0" smtClean="0"/>
          </a:p>
        </p:txBody>
      </p:sp>
      <p:sp>
        <p:nvSpPr>
          <p:cNvPr id="5" name="Content Placeholder 4"/>
          <p:cNvSpPr>
            <a:spLocks noGrp="1"/>
          </p:cNvSpPr>
          <p:nvPr>
            <p:ph idx="1"/>
          </p:nvPr>
        </p:nvSpPr>
        <p:spPr/>
        <p:txBody>
          <a:bodyPr/>
          <a:lstStyle/>
          <a:p>
            <a:r>
              <a:rPr lang="en-US" dirty="0" smtClean="0"/>
              <a:t>Frontal thunderstorms</a:t>
            </a:r>
          </a:p>
          <a:p>
            <a:pPr lvl="1"/>
            <a:r>
              <a:rPr lang="en-US" dirty="0" smtClean="0"/>
              <a:t>Usually form due to a fast advancing cold front, but are possible with warm fronts as well</a:t>
            </a:r>
          </a:p>
          <a:p>
            <a:pPr lvl="1"/>
            <a:r>
              <a:rPr lang="en-US" dirty="0" smtClean="0"/>
              <a:t>Form in lines along the front that can be hundreds of miles long</a:t>
            </a:r>
          </a:p>
          <a:p>
            <a:pPr lvl="1"/>
            <a:r>
              <a:rPr lang="en-US" dirty="0" smtClean="0"/>
              <a:t>Often embedded in other clouds making them impossible to avoid without RADAR or </a:t>
            </a:r>
            <a:r>
              <a:rPr lang="en-US" dirty="0" err="1" smtClean="0"/>
              <a:t>Stormscope</a:t>
            </a:r>
            <a:endParaRPr lang="en-US" dirty="0" smtClean="0"/>
          </a:p>
          <a:p>
            <a:pPr lvl="1"/>
            <a:r>
              <a:rPr lang="en-US" dirty="0" smtClean="0"/>
              <a:t>A fast moving, violent line of storms ahead of a cold front is known as a </a:t>
            </a:r>
            <a:r>
              <a:rPr lang="en-US" b="1" dirty="0" smtClean="0"/>
              <a:t>Squall Line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Documents and Settings\Jurij Bilyk\My Documents\My Pictures\Flying Schol PP\AirlinersNetPhotoID186981.jpg"/>
          <p:cNvPicPr>
            <a:picLocks noChangeAspect="1" noChangeArrowheads="1"/>
          </p:cNvPicPr>
          <p:nvPr/>
        </p:nvPicPr>
        <p:blipFill>
          <a:blip r:embed="rId2" cstate="print"/>
          <a:srcRect/>
          <a:stretch>
            <a:fillRect/>
          </a:stretch>
        </p:blipFill>
        <p:spPr bwMode="auto">
          <a:xfrm>
            <a:off x="-1066800" y="0"/>
            <a:ext cx="11430000" cy="7053263"/>
          </a:xfrm>
          <a:prstGeom prst="rect">
            <a:avLst/>
          </a:prstGeom>
          <a:noFill/>
          <a:ln w="9525">
            <a:noFill/>
            <a:miter lim="800000"/>
            <a:headEnd/>
            <a:tailEnd/>
          </a:ln>
        </p:spPr>
      </p:pic>
      <p:sp>
        <p:nvSpPr>
          <p:cNvPr id="50179" name="Rectangle 2"/>
          <p:cNvSpPr>
            <a:spLocks noGrp="1" noChangeArrowheads="1"/>
          </p:cNvSpPr>
          <p:nvPr>
            <p:ph type="title"/>
          </p:nvPr>
        </p:nvSpPr>
        <p:spPr>
          <a:xfrm>
            <a:off x="838200" y="3505200"/>
            <a:ext cx="7772400" cy="1143000"/>
          </a:xfrm>
        </p:spPr>
        <p:txBody>
          <a:bodyPr/>
          <a:lstStyle/>
          <a:p>
            <a:r>
              <a:rPr lang="en-US" dirty="0" smtClean="0"/>
              <a:t>Thunderstorm Hazards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Thunderstorm Hazards</a:t>
            </a:r>
            <a:endParaRPr lang="en-US" dirty="0" smtClean="0"/>
          </a:p>
        </p:txBody>
      </p:sp>
      <p:sp>
        <p:nvSpPr>
          <p:cNvPr id="4" name="Content Placeholder 3"/>
          <p:cNvSpPr>
            <a:spLocks noGrp="1"/>
          </p:cNvSpPr>
          <p:nvPr>
            <p:ph idx="1"/>
          </p:nvPr>
        </p:nvSpPr>
        <p:spPr/>
        <p:txBody>
          <a:bodyPr>
            <a:normAutofit fontScale="92500" lnSpcReduction="10000"/>
          </a:bodyPr>
          <a:lstStyle/>
          <a:p>
            <a:r>
              <a:rPr lang="en-US" smtClean="0"/>
              <a:t>Turbulence</a:t>
            </a:r>
          </a:p>
          <a:p>
            <a:pPr lvl="1"/>
            <a:r>
              <a:rPr lang="en-US" smtClean="0"/>
              <a:t>Can cause overstressing of the aircraft and loss of control</a:t>
            </a:r>
          </a:p>
          <a:p>
            <a:pPr lvl="1"/>
            <a:r>
              <a:rPr lang="en-US" smtClean="0"/>
              <a:t>Downdrafts as strong as 2000 feet per minute and updrafts as strong as 6000 feet per minute may be encountered (microburst)</a:t>
            </a:r>
          </a:p>
          <a:p>
            <a:pPr lvl="1"/>
            <a:r>
              <a:rPr lang="en-US" smtClean="0"/>
              <a:t>Strongest between 12,000 and 20,000 feet in cloud</a:t>
            </a:r>
          </a:p>
          <a:p>
            <a:pPr lvl="1"/>
            <a:r>
              <a:rPr lang="en-US" smtClean="0"/>
              <a:t>Can be expected in clear air, up to 20 miles away from a thunderstorm</a:t>
            </a:r>
          </a:p>
          <a:p>
            <a:pPr lvl="1"/>
            <a:r>
              <a:rPr lang="en-US" smtClean="0"/>
              <a:t>Can be severe in microbursts and macrobursts near the gust front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Thunderstorm Hazards</a:t>
            </a:r>
            <a:endParaRPr lang="en-US" dirty="0" smtClean="0"/>
          </a:p>
        </p:txBody>
      </p:sp>
      <p:sp>
        <p:nvSpPr>
          <p:cNvPr id="4" name="Content Placeholder 3"/>
          <p:cNvSpPr>
            <a:spLocks noGrp="1"/>
          </p:cNvSpPr>
          <p:nvPr>
            <p:ph idx="1"/>
          </p:nvPr>
        </p:nvSpPr>
        <p:spPr/>
        <p:txBody>
          <a:bodyPr>
            <a:normAutofit lnSpcReduction="10000"/>
          </a:bodyPr>
          <a:lstStyle/>
          <a:p>
            <a:r>
              <a:rPr lang="en-US" smtClean="0"/>
              <a:t>Winds</a:t>
            </a:r>
          </a:p>
          <a:p>
            <a:pPr lvl="1"/>
            <a:r>
              <a:rPr lang="en-US" smtClean="0"/>
              <a:t>Danger of gusts up to 80 kts. With rapid changes in direction</a:t>
            </a:r>
          </a:p>
          <a:p>
            <a:pPr lvl="1"/>
            <a:r>
              <a:rPr lang="en-US" smtClean="0"/>
              <a:t>The gust front generates strong, gusty winds near the surface which can change direction by 180° and gust up to 50 kts. In a matter of second</a:t>
            </a:r>
          </a:p>
          <a:p>
            <a:r>
              <a:rPr lang="en-US" smtClean="0"/>
              <a:t>Hail</a:t>
            </a:r>
          </a:p>
          <a:p>
            <a:pPr lvl="1"/>
            <a:r>
              <a:rPr lang="en-US" smtClean="0"/>
              <a:t>Can cause serious structural damage</a:t>
            </a:r>
          </a:p>
          <a:p>
            <a:pPr lvl="1"/>
            <a:r>
              <a:rPr lang="en-US" smtClean="0"/>
              <a:t>Can be encountered outside of cloud as it is thrown upward and outward by active cells</a:t>
            </a: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t>Thunderstorm Hazards</a:t>
            </a:r>
            <a:endParaRPr lang="en-US" dirty="0" smtClean="0"/>
          </a:p>
        </p:txBody>
      </p:sp>
      <p:sp>
        <p:nvSpPr>
          <p:cNvPr id="4" name="Content Placeholder 3"/>
          <p:cNvSpPr>
            <a:spLocks noGrp="1"/>
          </p:cNvSpPr>
          <p:nvPr>
            <p:ph idx="1"/>
          </p:nvPr>
        </p:nvSpPr>
        <p:spPr/>
        <p:txBody>
          <a:bodyPr/>
          <a:lstStyle/>
          <a:p>
            <a:r>
              <a:rPr lang="en-US" smtClean="0"/>
              <a:t>Lightning</a:t>
            </a:r>
          </a:p>
          <a:p>
            <a:pPr lvl="1"/>
            <a:r>
              <a:rPr lang="en-US" smtClean="0"/>
              <a:t>Can hamper vision for 30-50 seconds at a time</a:t>
            </a:r>
          </a:p>
          <a:p>
            <a:pPr lvl="1"/>
            <a:r>
              <a:rPr lang="en-US" smtClean="0"/>
              <a:t>The greatest likelihood of a strike is at temperatures between -5°C and +5°C</a:t>
            </a:r>
          </a:p>
          <a:p>
            <a:pPr lvl="1"/>
            <a:r>
              <a:rPr lang="en-US" smtClean="0"/>
              <a:t>Solid state circuitry is particularly vulnerable to strikes</a:t>
            </a:r>
          </a:p>
          <a:p>
            <a:pPr lvl="1"/>
            <a:r>
              <a:rPr lang="en-US" smtClean="0"/>
              <a:t>Electrical devices may be disrupted or damaged</a:t>
            </a:r>
          </a:p>
          <a:p>
            <a:pPr lvl="1"/>
            <a:r>
              <a:rPr lang="en-US" smtClean="0"/>
              <a:t>Possibility of igniting fuel vapour in the fuel cells</a:t>
            </a: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Thunderstorm Hazards</a:t>
            </a:r>
            <a:endParaRPr lang="en-US" dirty="0" smtClean="0"/>
          </a:p>
        </p:txBody>
      </p:sp>
      <p:sp>
        <p:nvSpPr>
          <p:cNvPr id="5" name="Content Placeholder 4"/>
          <p:cNvSpPr>
            <a:spLocks noGrp="1"/>
          </p:cNvSpPr>
          <p:nvPr>
            <p:ph idx="1"/>
          </p:nvPr>
        </p:nvSpPr>
        <p:spPr/>
        <p:txBody>
          <a:bodyPr/>
          <a:lstStyle/>
          <a:p>
            <a:r>
              <a:rPr lang="en-US" smtClean="0"/>
              <a:t>Icing</a:t>
            </a:r>
          </a:p>
          <a:p>
            <a:pPr lvl="1"/>
            <a:r>
              <a:rPr lang="en-US" smtClean="0"/>
              <a:t>Cells contain an abundance of supercooled water droplets, which can cause severe icing</a:t>
            </a:r>
          </a:p>
          <a:p>
            <a:pPr lvl="1"/>
            <a:r>
              <a:rPr lang="en-US" smtClean="0"/>
              <a:t>Icing is most severe during the mature stage</a:t>
            </a:r>
          </a:p>
          <a:p>
            <a:r>
              <a:rPr lang="en-US" smtClean="0"/>
              <a:t>Pressure</a:t>
            </a:r>
          </a:p>
          <a:p>
            <a:pPr lvl="1"/>
            <a:r>
              <a:rPr lang="en-US" smtClean="0"/>
              <a:t>Rapid pressure changes can cause unreliable altimeter readings</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Weather in an Air Mass</a:t>
            </a:r>
          </a:p>
        </p:txBody>
      </p:sp>
      <p:sp>
        <p:nvSpPr>
          <p:cNvPr id="4" name="Content Placeholder 3"/>
          <p:cNvSpPr>
            <a:spLocks noGrp="1"/>
          </p:cNvSpPr>
          <p:nvPr>
            <p:ph idx="1"/>
          </p:nvPr>
        </p:nvSpPr>
        <p:spPr/>
        <p:txBody>
          <a:bodyPr>
            <a:normAutofit/>
          </a:bodyPr>
          <a:lstStyle/>
          <a:p>
            <a:pPr>
              <a:spcBef>
                <a:spcPct val="50000"/>
              </a:spcBef>
            </a:pPr>
            <a:r>
              <a:rPr lang="en-US" dirty="0" smtClean="0"/>
              <a:t>The weather in an air mass is determined by three factors</a:t>
            </a:r>
          </a:p>
          <a:p>
            <a:pPr marL="514350" indent="-514350">
              <a:spcBef>
                <a:spcPct val="50000"/>
              </a:spcBef>
              <a:buFont typeface="+mj-lt"/>
              <a:buAutoNum type="arabicPeriod"/>
            </a:pPr>
            <a:r>
              <a:rPr lang="en-US" b="1" dirty="0" smtClean="0"/>
              <a:t>Moisture Content</a:t>
            </a:r>
          </a:p>
          <a:p>
            <a:pPr marL="514350" indent="-514350">
              <a:spcBef>
                <a:spcPct val="50000"/>
              </a:spcBef>
              <a:buFont typeface="+mj-lt"/>
              <a:buAutoNum type="arabicPeriod"/>
            </a:pPr>
            <a:r>
              <a:rPr lang="en-US" b="1" dirty="0" smtClean="0"/>
              <a:t>Cooling Processes</a:t>
            </a:r>
          </a:p>
          <a:p>
            <a:pPr marL="514350" indent="-514350">
              <a:spcBef>
                <a:spcPct val="50000"/>
              </a:spcBef>
              <a:buFont typeface="+mj-lt"/>
              <a:buAutoNum type="arabicPeriod"/>
            </a:pPr>
            <a:r>
              <a:rPr lang="en-US" b="1" dirty="0" smtClean="0"/>
              <a:t>Air Stability</a:t>
            </a:r>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Thunderstorm Avoidance</a:t>
            </a:r>
            <a:endParaRPr lang="en-US" dirty="0" smtClean="0"/>
          </a:p>
        </p:txBody>
      </p:sp>
      <p:sp>
        <p:nvSpPr>
          <p:cNvPr id="8" name="Content Placeholder 7"/>
          <p:cNvSpPr>
            <a:spLocks noGrp="1"/>
          </p:cNvSpPr>
          <p:nvPr>
            <p:ph idx="1"/>
          </p:nvPr>
        </p:nvSpPr>
        <p:spPr>
          <a:xfrm>
            <a:off x="457200" y="2492895"/>
            <a:ext cx="8229600" cy="3168353"/>
          </a:xfrm>
        </p:spPr>
        <p:txBody>
          <a:bodyPr>
            <a:normAutofit fontScale="92500" lnSpcReduction="10000"/>
          </a:bodyPr>
          <a:lstStyle/>
          <a:p>
            <a:pPr>
              <a:spcBef>
                <a:spcPct val="50000"/>
              </a:spcBef>
            </a:pPr>
            <a:r>
              <a:rPr lang="en-US" dirty="0" smtClean="0"/>
              <a:t>If you must pass by one, stay at least 15 miles away and pass to the right</a:t>
            </a:r>
          </a:p>
          <a:p>
            <a:pPr>
              <a:spcBef>
                <a:spcPct val="50000"/>
              </a:spcBef>
            </a:pPr>
            <a:r>
              <a:rPr lang="en-US" dirty="0" smtClean="0"/>
              <a:t>Thunderstorms are areas of low pressure and therefore rotate counter-clockwise</a:t>
            </a:r>
          </a:p>
          <a:p>
            <a:pPr>
              <a:spcBef>
                <a:spcPct val="50000"/>
              </a:spcBef>
            </a:pPr>
            <a:r>
              <a:rPr lang="en-US" dirty="0" smtClean="0"/>
              <a:t>You will encounter a tailwind if you pass to the right, getting you past the danger more quickly</a:t>
            </a:r>
          </a:p>
          <a:p>
            <a:endParaRPr lang="en-CA" dirty="0"/>
          </a:p>
        </p:txBody>
      </p:sp>
      <p:sp>
        <p:nvSpPr>
          <p:cNvPr id="58371" name="Text Box 3"/>
          <p:cNvSpPr txBox="1">
            <a:spLocks noChangeArrowheads="1"/>
          </p:cNvSpPr>
          <p:nvPr/>
        </p:nvSpPr>
        <p:spPr bwMode="auto">
          <a:xfrm>
            <a:off x="467544" y="1340768"/>
            <a:ext cx="8077200" cy="1077218"/>
          </a:xfrm>
          <a:prstGeom prst="rect">
            <a:avLst/>
          </a:prstGeom>
          <a:noFill/>
          <a:ln w="57150" cmpd="thinThick">
            <a:solidFill>
              <a:schemeClr val="tx1"/>
            </a:solidFill>
            <a:miter lim="800000"/>
            <a:headEnd/>
            <a:tailEnd/>
          </a:ln>
        </p:spPr>
        <p:txBody>
          <a:bodyPr>
            <a:spAutoFit/>
          </a:bodyPr>
          <a:lstStyle/>
          <a:p>
            <a:pPr algn="ctr">
              <a:spcBef>
                <a:spcPct val="50000"/>
              </a:spcBef>
            </a:pPr>
            <a:r>
              <a:rPr lang="en-US" sz="3200" b="1" dirty="0">
                <a:solidFill>
                  <a:srgbClr val="FF0000"/>
                </a:solidFill>
              </a:rPr>
              <a:t>The best advice on flying through a thunderstorm is - DON’T</a:t>
            </a:r>
          </a:p>
        </p:txBody>
      </p:sp>
      <p:sp>
        <p:nvSpPr>
          <p:cNvPr id="58373" name="Text Box 5"/>
          <p:cNvSpPr txBox="1">
            <a:spLocks noChangeArrowheads="1"/>
          </p:cNvSpPr>
          <p:nvPr/>
        </p:nvSpPr>
        <p:spPr bwMode="auto">
          <a:xfrm>
            <a:off x="457200" y="5715000"/>
            <a:ext cx="8153400" cy="954107"/>
          </a:xfrm>
          <a:prstGeom prst="rect">
            <a:avLst/>
          </a:prstGeom>
          <a:noFill/>
          <a:ln w="9525">
            <a:noFill/>
            <a:miter lim="800000"/>
            <a:headEnd/>
            <a:tailEnd/>
          </a:ln>
        </p:spPr>
        <p:txBody>
          <a:bodyPr>
            <a:spAutoFit/>
          </a:bodyPr>
          <a:lstStyle/>
          <a:p>
            <a:pPr algn="ctr">
              <a:spcBef>
                <a:spcPct val="50000"/>
              </a:spcBef>
            </a:pPr>
            <a:r>
              <a:rPr lang="en-US" sz="2800" b="1" dirty="0">
                <a:solidFill>
                  <a:srgbClr val="FF0000"/>
                </a:solidFill>
              </a:rPr>
              <a:t>NEVER FLY UNDER A THUNDERSTORM, EVEN IF YOU CAN SEE THROUGH TO THE OTHER SIDE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ox(in)">
                                      <p:cBhvr>
                                        <p:cTn id="7" dur="500"/>
                                        <p:tgtEl>
                                          <p:spTgt spid="583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blinds(horizontal)">
                                      <p:cBhvr>
                                        <p:cTn id="12"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autoUpdateAnimBg="0"/>
      <p:bldP spid="58373"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a:t>
            </a:r>
            <a:endParaRPr lang="en-US" dirty="0"/>
          </a:p>
        </p:txBody>
      </p:sp>
      <p:sp>
        <p:nvSpPr>
          <p:cNvPr id="4" name="Content Placeholder 3"/>
          <p:cNvSpPr>
            <a:spLocks noGrp="1"/>
          </p:cNvSpPr>
          <p:nvPr>
            <p:ph idx="1"/>
          </p:nvPr>
        </p:nvSpPr>
        <p:spPr/>
        <p:txBody>
          <a:bodyPr/>
          <a:lstStyle/>
          <a:p>
            <a:pPr marL="514350" indent="-514350">
              <a:buFont typeface="+mj-lt"/>
              <a:buAutoNum type="arabicPeriod"/>
            </a:pPr>
            <a:r>
              <a:rPr lang="en-US" dirty="0" smtClean="0"/>
              <a:t>What are the types of fog?</a:t>
            </a:r>
          </a:p>
          <a:p>
            <a:pPr marL="514350" indent="-514350">
              <a:buFont typeface="+mj-lt"/>
              <a:buAutoNum type="arabicPeriod"/>
            </a:pPr>
            <a:endParaRPr lang="en-US" dirty="0" smtClean="0"/>
          </a:p>
          <a:p>
            <a:pPr marL="514350" indent="-514350">
              <a:buFont typeface="+mj-lt"/>
              <a:buAutoNum type="arabicPeriod"/>
            </a:pPr>
            <a:r>
              <a:rPr lang="en-US" dirty="0" smtClean="0"/>
              <a:t>What are the three stages of a thunderstorm?</a:t>
            </a:r>
          </a:p>
          <a:p>
            <a:pPr marL="514350" indent="-514350">
              <a:buFont typeface="+mj-lt"/>
              <a:buAutoNum type="arabicPeriod"/>
            </a:pPr>
            <a:endParaRPr lang="en-US" dirty="0" smtClean="0"/>
          </a:p>
          <a:p>
            <a:pPr marL="514350" indent="-514350">
              <a:buFont typeface="+mj-lt"/>
              <a:buAutoNum type="arabicPeriod"/>
            </a:pPr>
            <a:r>
              <a:rPr lang="en-US" dirty="0" smtClean="0"/>
              <a:t>How do you avoid a thunderstorm?</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C:\Documents and Settings\Jurij Bilyk\My Documents\My Pictures\Flying Schol PP\AirlinersNetPhotoID324162.jpg"/>
          <p:cNvPicPr>
            <a:picLocks noChangeAspect="1" noChangeArrowheads="1"/>
          </p:cNvPicPr>
          <p:nvPr/>
        </p:nvPicPr>
        <p:blipFill>
          <a:blip r:embed="rId3" cstate="print"/>
          <a:srcRect/>
          <a:stretch>
            <a:fillRect/>
          </a:stretch>
        </p:blipFill>
        <p:spPr bwMode="auto">
          <a:xfrm>
            <a:off x="-838200" y="0"/>
            <a:ext cx="10668000" cy="7146925"/>
          </a:xfrm>
          <a:prstGeom prst="rect">
            <a:avLst/>
          </a:prstGeom>
          <a:noFill/>
          <a:ln w="9525">
            <a:noFill/>
            <a:miter lim="800000"/>
            <a:headEnd/>
            <a:tailEnd/>
          </a:ln>
        </p:spPr>
      </p:pic>
      <p:sp>
        <p:nvSpPr>
          <p:cNvPr id="62467" name="Rectangle 2"/>
          <p:cNvSpPr>
            <a:spLocks noGrp="1" noChangeArrowheads="1"/>
          </p:cNvSpPr>
          <p:nvPr>
            <p:ph type="title"/>
          </p:nvPr>
        </p:nvSpPr>
        <p:spPr>
          <a:xfrm>
            <a:off x="381000" y="5181600"/>
            <a:ext cx="7772400" cy="1143000"/>
          </a:xfrm>
        </p:spPr>
        <p:txBody>
          <a:bodyPr/>
          <a:lstStyle/>
          <a:p>
            <a:r>
              <a:rPr lang="en-US" dirty="0" smtClean="0"/>
              <a:t>Icing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t>Icing</a:t>
            </a:r>
            <a:endParaRPr lang="en-US" dirty="0" smtClean="0"/>
          </a:p>
        </p:txBody>
      </p:sp>
      <p:sp>
        <p:nvSpPr>
          <p:cNvPr id="4" name="Content Placeholder 3"/>
          <p:cNvSpPr>
            <a:spLocks noGrp="1"/>
          </p:cNvSpPr>
          <p:nvPr>
            <p:ph idx="1"/>
          </p:nvPr>
        </p:nvSpPr>
        <p:spPr/>
        <p:txBody>
          <a:bodyPr>
            <a:normAutofit fontScale="92500" lnSpcReduction="10000"/>
          </a:bodyPr>
          <a:lstStyle/>
          <a:p>
            <a:r>
              <a:rPr lang="en-US" smtClean="0"/>
              <a:t>In conditions slightly below freezing, supercooled water droplets may exist in cloud</a:t>
            </a:r>
          </a:p>
          <a:p>
            <a:r>
              <a:rPr lang="en-US" smtClean="0"/>
              <a:t>These supercooled water droplets are water that remains in a liquid form below 0°C</a:t>
            </a:r>
          </a:p>
          <a:p>
            <a:r>
              <a:rPr lang="en-US" smtClean="0"/>
              <a:t>When these droplets strike the aircraft, they freeze, adding weight and drag to the aircraft</a:t>
            </a:r>
          </a:p>
          <a:p>
            <a:r>
              <a:rPr lang="en-US" smtClean="0"/>
              <a:t>Dangerous icing can occur in cloud, freezing rain, or freezing drizzle</a:t>
            </a: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Types of Icing</a:t>
            </a:r>
            <a:endParaRPr lang="en-US" dirty="0" smtClean="0"/>
          </a:p>
        </p:txBody>
      </p:sp>
      <p:sp>
        <p:nvSpPr>
          <p:cNvPr id="4" name="Content Placeholder 3"/>
          <p:cNvSpPr>
            <a:spLocks noGrp="1"/>
          </p:cNvSpPr>
          <p:nvPr>
            <p:ph idx="1"/>
          </p:nvPr>
        </p:nvSpPr>
        <p:spPr/>
        <p:txBody>
          <a:bodyPr>
            <a:normAutofit fontScale="92500" lnSpcReduction="10000"/>
          </a:bodyPr>
          <a:lstStyle/>
          <a:p>
            <a:r>
              <a:rPr lang="en-US" smtClean="0"/>
              <a:t>Rime Ice</a:t>
            </a:r>
          </a:p>
          <a:p>
            <a:pPr lvl="1"/>
            <a:r>
              <a:rPr lang="en-US" smtClean="0"/>
              <a:t>An opaque, milky white ice</a:t>
            </a:r>
          </a:p>
          <a:p>
            <a:pPr lvl="1"/>
            <a:r>
              <a:rPr lang="en-US" smtClean="0"/>
              <a:t>Forms by the instantaneous freezing of small supercooled water droplets</a:t>
            </a:r>
          </a:p>
          <a:p>
            <a:pPr lvl="1"/>
            <a:r>
              <a:rPr lang="en-US" smtClean="0"/>
              <a:t>Has no great weight</a:t>
            </a:r>
          </a:p>
          <a:p>
            <a:pPr lvl="1"/>
            <a:r>
              <a:rPr lang="en-US" smtClean="0"/>
              <a:t>Alters the shape and aerodynamic characteristics of the aircraft</a:t>
            </a:r>
          </a:p>
          <a:p>
            <a:pPr lvl="1"/>
            <a:r>
              <a:rPr lang="en-US" smtClean="0"/>
              <a:t>Can obscure intake, carburetors, and static and pitot ports</a:t>
            </a:r>
          </a:p>
          <a:p>
            <a:pPr lvl="1"/>
            <a:r>
              <a:rPr lang="en-US" smtClean="0"/>
              <a:t>Is very brittle and easily removed by de-icing equipment</a:t>
            </a:r>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Types of Icing</a:t>
            </a:r>
            <a:endParaRPr lang="en-US" dirty="0" smtClean="0"/>
          </a:p>
        </p:txBody>
      </p:sp>
      <p:sp>
        <p:nvSpPr>
          <p:cNvPr id="4" name="Content Placeholder 3"/>
          <p:cNvSpPr>
            <a:spLocks noGrp="1"/>
          </p:cNvSpPr>
          <p:nvPr>
            <p:ph idx="1"/>
          </p:nvPr>
        </p:nvSpPr>
        <p:spPr/>
        <p:txBody>
          <a:bodyPr>
            <a:normAutofit fontScale="92500" lnSpcReduction="20000"/>
          </a:bodyPr>
          <a:lstStyle/>
          <a:p>
            <a:r>
              <a:rPr lang="en-US" smtClean="0"/>
              <a:t>Clear Ice</a:t>
            </a:r>
          </a:p>
          <a:p>
            <a:pPr lvl="1"/>
            <a:r>
              <a:rPr lang="en-US" smtClean="0"/>
              <a:t>A coating of glassy ice</a:t>
            </a:r>
          </a:p>
          <a:p>
            <a:pPr lvl="1"/>
            <a:r>
              <a:rPr lang="en-US" smtClean="0"/>
              <a:t>Forms as large supercooled water droplets spread and freeze slowly</a:t>
            </a:r>
          </a:p>
          <a:p>
            <a:pPr lvl="1"/>
            <a:r>
              <a:rPr lang="en-US" smtClean="0"/>
              <a:t>Can form a strong, solid sheet of ice which is difficult to dislodge</a:t>
            </a:r>
          </a:p>
          <a:p>
            <a:pPr lvl="1"/>
            <a:r>
              <a:rPr lang="en-US" smtClean="0"/>
              <a:t>Increases the weight of the aircraft</a:t>
            </a:r>
          </a:p>
          <a:p>
            <a:pPr lvl="1"/>
            <a:r>
              <a:rPr lang="en-US" smtClean="0"/>
              <a:t>Alters the aerodynamic characteristics of the aircraft</a:t>
            </a:r>
          </a:p>
          <a:p>
            <a:pPr lvl="1"/>
            <a:r>
              <a:rPr lang="en-US" smtClean="0"/>
              <a:t>Can increase drag 300%-500%</a:t>
            </a:r>
          </a:p>
          <a:p>
            <a:pPr lvl="1"/>
            <a:r>
              <a:rPr lang="en-US" smtClean="0"/>
              <a:t>When dislodged, large chunks can damage the aircraft</a:t>
            </a:r>
          </a:p>
          <a:p>
            <a:pPr lvl="1"/>
            <a:r>
              <a:rPr lang="en-US" smtClean="0"/>
              <a:t>Unequal load can lead to vibrations</a:t>
            </a: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Types of Icing</a:t>
            </a:r>
            <a:endParaRPr lang="en-US" dirty="0" smtClean="0"/>
          </a:p>
        </p:txBody>
      </p:sp>
      <p:sp>
        <p:nvSpPr>
          <p:cNvPr id="4" name="Content Placeholder 3"/>
          <p:cNvSpPr>
            <a:spLocks noGrp="1"/>
          </p:cNvSpPr>
          <p:nvPr>
            <p:ph idx="1"/>
          </p:nvPr>
        </p:nvSpPr>
        <p:spPr/>
        <p:txBody>
          <a:bodyPr>
            <a:normAutofit lnSpcReduction="10000"/>
          </a:bodyPr>
          <a:lstStyle/>
          <a:p>
            <a:r>
              <a:rPr lang="en-US" smtClean="0"/>
              <a:t>Hoar Frost</a:t>
            </a:r>
          </a:p>
          <a:p>
            <a:pPr lvl="1"/>
            <a:r>
              <a:rPr lang="en-US" smtClean="0"/>
              <a:t>A white, feathery, crystalline formation which covers the whole aircraft</a:t>
            </a:r>
          </a:p>
          <a:p>
            <a:pPr lvl="1"/>
            <a:r>
              <a:rPr lang="en-US" smtClean="0"/>
              <a:t>Forms by sublimation on cold, clear nights</a:t>
            </a:r>
          </a:p>
          <a:p>
            <a:pPr lvl="1"/>
            <a:r>
              <a:rPr lang="en-US" smtClean="0"/>
              <a:t>Must be removed before takeoff as it can increase stall speed and reduce lift</a:t>
            </a:r>
          </a:p>
          <a:p>
            <a:pPr lvl="1"/>
            <a:r>
              <a:rPr lang="en-US" smtClean="0"/>
              <a:t>Can form when an aircraft that has been in cold temperatures for a long period enters warmer air</a:t>
            </a:r>
          </a:p>
          <a:p>
            <a:pPr lvl="1"/>
            <a:r>
              <a:rPr lang="en-US" smtClean="0"/>
              <a:t>May obscure vision by coating the windscreen</a:t>
            </a:r>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mtClean="0"/>
              <a:t>Types of Icing</a:t>
            </a:r>
            <a:endParaRPr lang="en-US" dirty="0" smtClean="0"/>
          </a:p>
        </p:txBody>
      </p:sp>
      <p:sp>
        <p:nvSpPr>
          <p:cNvPr id="4" name="Content Placeholder 3"/>
          <p:cNvSpPr>
            <a:spLocks noGrp="1"/>
          </p:cNvSpPr>
          <p:nvPr>
            <p:ph idx="1"/>
          </p:nvPr>
        </p:nvSpPr>
        <p:spPr/>
        <p:txBody>
          <a:bodyPr/>
          <a:lstStyle/>
          <a:p>
            <a:r>
              <a:rPr lang="en-US" smtClean="0"/>
              <a:t>Frozen Dew</a:t>
            </a:r>
          </a:p>
          <a:p>
            <a:pPr lvl="1"/>
            <a:r>
              <a:rPr lang="en-US" smtClean="0"/>
              <a:t>Clear and slightly crystalline</a:t>
            </a:r>
          </a:p>
          <a:p>
            <a:pPr lvl="1"/>
            <a:r>
              <a:rPr lang="en-US" smtClean="0"/>
              <a:t>Dew sometimes forms on aircraft parked outside at night</a:t>
            </a:r>
          </a:p>
          <a:p>
            <a:pPr lvl="1"/>
            <a:r>
              <a:rPr lang="en-US" smtClean="0"/>
              <a:t>If the aircraft’s skin temperature falls below freezing, this dew will freeze</a:t>
            </a:r>
          </a:p>
          <a:p>
            <a:pPr lvl="1"/>
            <a:r>
              <a:rPr lang="en-US" smtClean="0"/>
              <a:t>Must be removed before takeoff</a:t>
            </a:r>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Intensity of Icing</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Light, moderate and severe icing occurs</a:t>
            </a:r>
          </a:p>
          <a:p>
            <a:endParaRPr lang="en-CA" dirty="0" smtClean="0"/>
          </a:p>
          <a:p>
            <a:r>
              <a:rPr lang="en-CA" dirty="0" smtClean="0"/>
              <a:t>Rate of catch: amount of water intercepted by an aircraft in a given amount of time</a:t>
            </a:r>
          </a:p>
          <a:p>
            <a:pPr lvl="1"/>
            <a:r>
              <a:rPr lang="en-CA" dirty="0" smtClean="0"/>
              <a:t>the number of droplets hitting the aircraft increases with speed</a:t>
            </a:r>
          </a:p>
          <a:p>
            <a:pPr lvl="1"/>
            <a:r>
              <a:rPr lang="en-CA" dirty="0" smtClean="0"/>
              <a:t>A thin wing captures more droplets than a thick wing</a:t>
            </a:r>
          </a:p>
          <a:p>
            <a:pPr marL="342900" lvl="1" indent="-342900">
              <a:buFont typeface="Arial" pitchFamily="34" charset="0"/>
              <a:buChar char="•"/>
            </a:pPr>
            <a:r>
              <a:rPr lang="en-CA" dirty="0" smtClean="0"/>
              <a:t>Therefore the rate of catch is higher for a thin wing flying at high speed</a:t>
            </a:r>
          </a:p>
          <a:p>
            <a:endParaRPr lang="en-CA"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Icing Protection</a:t>
            </a:r>
            <a:endParaRPr lang="en-US" dirty="0" smtClean="0"/>
          </a:p>
        </p:txBody>
      </p:sp>
      <p:sp>
        <p:nvSpPr>
          <p:cNvPr id="4" name="Content Placeholder 3"/>
          <p:cNvSpPr>
            <a:spLocks noGrp="1"/>
          </p:cNvSpPr>
          <p:nvPr>
            <p:ph idx="1"/>
          </p:nvPr>
        </p:nvSpPr>
        <p:spPr/>
        <p:txBody>
          <a:bodyPr>
            <a:normAutofit fontScale="92500"/>
          </a:bodyPr>
          <a:lstStyle/>
          <a:p>
            <a:r>
              <a:rPr lang="en-US" smtClean="0"/>
              <a:t>Heaters</a:t>
            </a:r>
          </a:p>
          <a:p>
            <a:pPr lvl="1"/>
            <a:r>
              <a:rPr lang="en-US" smtClean="0"/>
              <a:t>Electric heaters can be installed in the pitot tube, on the leading edged of the wings and tail, on the propellers, and on the windscreen</a:t>
            </a:r>
          </a:p>
          <a:p>
            <a:r>
              <a:rPr lang="en-US" smtClean="0"/>
              <a:t>Inflatable Boots</a:t>
            </a:r>
          </a:p>
          <a:p>
            <a:pPr lvl="1"/>
            <a:r>
              <a:rPr lang="en-US" smtClean="0"/>
              <a:t>Boots located along the leading edged are inflated with hot air, causing ice to be dislodged</a:t>
            </a:r>
          </a:p>
          <a:p>
            <a:r>
              <a:rPr lang="en-US" smtClean="0"/>
              <a:t>Fluids</a:t>
            </a:r>
          </a:p>
          <a:p>
            <a:pPr lvl="1"/>
            <a:r>
              <a:rPr lang="en-US" smtClean="0"/>
              <a:t>Some aircraft can secrete fluid over the wings, tail, and windscreen through tiny holes</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mtClean="0"/>
              <a:t>Principal Air Masses of Canada</a:t>
            </a:r>
            <a:endParaRPr lang="en-US" dirty="0" smtClean="0"/>
          </a:p>
        </p:txBody>
      </p:sp>
      <p:sp>
        <p:nvSpPr>
          <p:cNvPr id="4" name="Content Placeholder 3"/>
          <p:cNvSpPr>
            <a:spLocks noGrp="1"/>
          </p:cNvSpPr>
          <p:nvPr>
            <p:ph idx="1"/>
          </p:nvPr>
        </p:nvSpPr>
        <p:spPr/>
        <p:txBody>
          <a:bodyPr/>
          <a:lstStyle/>
          <a:p>
            <a:r>
              <a:rPr lang="en-US" dirty="0" smtClean="0"/>
              <a:t>Continental Arctic (</a:t>
            </a:r>
            <a:r>
              <a:rPr lang="en-US" dirty="0" err="1" smtClean="0"/>
              <a:t>cA</a:t>
            </a:r>
            <a:r>
              <a:rPr lang="en-US" dirty="0" smtClean="0"/>
              <a:t>)</a:t>
            </a:r>
          </a:p>
          <a:p>
            <a:pPr lvl="1"/>
            <a:r>
              <a:rPr lang="en-US" dirty="0" smtClean="0"/>
              <a:t>Forms over the Arctic regions</a:t>
            </a:r>
          </a:p>
          <a:p>
            <a:pPr lvl="1"/>
            <a:r>
              <a:rPr lang="en-US" dirty="0" smtClean="0"/>
              <a:t>Remains over land as it moves south</a:t>
            </a:r>
          </a:p>
          <a:p>
            <a:pPr lvl="1"/>
            <a:r>
              <a:rPr lang="en-US" dirty="0" smtClean="0"/>
              <a:t>Dry and cold</a:t>
            </a:r>
          </a:p>
          <a:p>
            <a:pPr lvl="1"/>
            <a:r>
              <a:rPr lang="en-US" dirty="0" smtClean="0"/>
              <a:t>Very low </a:t>
            </a:r>
            <a:r>
              <a:rPr lang="en-US" dirty="0" err="1" smtClean="0"/>
              <a:t>tropopause</a:t>
            </a:r>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Aircraft Surface Contamination</a:t>
            </a:r>
            <a:endParaRPr lang="en-US" dirty="0"/>
          </a:p>
        </p:txBody>
      </p:sp>
      <p:sp>
        <p:nvSpPr>
          <p:cNvPr id="3" name="Content Placeholder 2"/>
          <p:cNvSpPr>
            <a:spLocks noGrp="1"/>
          </p:cNvSpPr>
          <p:nvPr>
            <p:ph idx="1"/>
          </p:nvPr>
        </p:nvSpPr>
        <p:spPr/>
        <p:txBody>
          <a:bodyPr/>
          <a:lstStyle/>
          <a:p>
            <a:r>
              <a:rPr lang="en-US" smtClean="0"/>
              <a:t>Weight: remove ice and snow</a:t>
            </a:r>
          </a:p>
          <a:p>
            <a:r>
              <a:rPr lang="en-US" smtClean="0"/>
              <a:t>Critical Surfaces: wings, control surfaces, rotors, props, stabs, etc.</a:t>
            </a:r>
          </a:p>
          <a:p>
            <a:r>
              <a:rPr lang="en-US" smtClean="0"/>
              <a:t>Water: accumulation in ports</a:t>
            </a:r>
          </a:p>
          <a:p>
            <a:r>
              <a:rPr lang="en-US" smtClean="0"/>
              <a:t>Pre-flight Inspection: extra vigilance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C:\Documents and Settings\Jurij Bilyk\My Documents\My Pictures\Flying Schol PP\AirlinersNetPhotoID266559.jpg"/>
          <p:cNvPicPr>
            <a:picLocks noChangeAspect="1" noChangeArrowheads="1"/>
          </p:cNvPicPr>
          <p:nvPr/>
        </p:nvPicPr>
        <p:blipFill>
          <a:blip r:embed="rId2" cstate="print"/>
          <a:srcRect/>
          <a:stretch>
            <a:fillRect/>
          </a:stretch>
        </p:blipFill>
        <p:spPr bwMode="auto">
          <a:xfrm>
            <a:off x="-990600" y="0"/>
            <a:ext cx="10134600" cy="6967538"/>
          </a:xfrm>
          <a:prstGeom prst="rect">
            <a:avLst/>
          </a:prstGeom>
          <a:noFill/>
          <a:ln w="9525">
            <a:noFill/>
            <a:miter lim="800000"/>
            <a:headEnd/>
            <a:tailEnd/>
          </a:ln>
        </p:spPr>
      </p:pic>
      <p:sp>
        <p:nvSpPr>
          <p:cNvPr id="69635" name="Rectangle 2"/>
          <p:cNvSpPr>
            <a:spLocks noGrp="1" noChangeArrowheads="1"/>
          </p:cNvSpPr>
          <p:nvPr>
            <p:ph type="title"/>
          </p:nvPr>
        </p:nvSpPr>
        <p:spPr/>
        <p:txBody>
          <a:bodyPr/>
          <a:lstStyle/>
          <a:p>
            <a:r>
              <a:rPr lang="en-US" dirty="0" smtClean="0"/>
              <a:t>Turbulence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p:nvPr>
        </p:nvSpPr>
        <p:spPr/>
        <p:txBody>
          <a:bodyPr/>
          <a:lstStyle/>
          <a:p>
            <a:r>
              <a:rPr lang="en-US" smtClean="0"/>
              <a:t>Turbulence</a:t>
            </a:r>
            <a:endParaRPr lang="en-US" dirty="0" smtClean="0"/>
          </a:p>
        </p:txBody>
      </p:sp>
      <p:sp>
        <p:nvSpPr>
          <p:cNvPr id="4" name="Content Placeholder 3"/>
          <p:cNvSpPr>
            <a:spLocks noGrp="1"/>
          </p:cNvSpPr>
          <p:nvPr>
            <p:ph idx="1"/>
          </p:nvPr>
        </p:nvSpPr>
        <p:spPr/>
        <p:txBody>
          <a:bodyPr/>
          <a:lstStyle/>
          <a:p>
            <a:r>
              <a:rPr lang="en-US" smtClean="0"/>
              <a:t>Turbulence is caused by the irregular motion of air</a:t>
            </a:r>
          </a:p>
          <a:p>
            <a:r>
              <a:rPr lang="en-US" smtClean="0"/>
              <a:t>This irregular motion causes eddies and vertical currents that are felt as bumps in the aircraft</a:t>
            </a:r>
          </a:p>
          <a:p>
            <a:r>
              <a:rPr lang="en-US" smtClean="0"/>
              <a:t>Turbulence can be severe enough to cause structural damage and/or loss of control </a:t>
            </a:r>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Types of Turbulence</a:t>
            </a:r>
            <a:endParaRPr lang="en-US" dirty="0" smtClean="0"/>
          </a:p>
        </p:txBody>
      </p:sp>
      <p:sp>
        <p:nvSpPr>
          <p:cNvPr id="4" name="Content Placeholder 3"/>
          <p:cNvSpPr>
            <a:spLocks noGrp="1"/>
          </p:cNvSpPr>
          <p:nvPr>
            <p:ph idx="1"/>
          </p:nvPr>
        </p:nvSpPr>
        <p:spPr/>
        <p:txBody>
          <a:bodyPr>
            <a:normAutofit fontScale="92500"/>
          </a:bodyPr>
          <a:lstStyle/>
          <a:p>
            <a:r>
              <a:rPr lang="en-US" dirty="0" smtClean="0"/>
              <a:t>Mechanical Turbulence</a:t>
            </a:r>
          </a:p>
          <a:p>
            <a:pPr lvl="1"/>
            <a:r>
              <a:rPr lang="en-US" dirty="0" smtClean="0"/>
              <a:t>Friction between the air and the ground, especially rough or built up ground, causes eddies and vertical currents in the air</a:t>
            </a:r>
          </a:p>
          <a:p>
            <a:r>
              <a:rPr lang="en-US" dirty="0" smtClean="0"/>
              <a:t>Convective (Thermal) Turbulence </a:t>
            </a:r>
          </a:p>
          <a:p>
            <a:pPr lvl="1"/>
            <a:r>
              <a:rPr lang="en-US" dirty="0" smtClean="0"/>
              <a:t>Caused by uneven heating of the earth’s surface</a:t>
            </a:r>
          </a:p>
          <a:p>
            <a:pPr lvl="1"/>
            <a:r>
              <a:rPr lang="en-US" dirty="0" smtClean="0"/>
              <a:t>This uneven heating causes columns of rising hot air</a:t>
            </a:r>
          </a:p>
          <a:p>
            <a:r>
              <a:rPr lang="en-US" dirty="0" smtClean="0"/>
              <a:t>Clear Air Turbulence (CAT)</a:t>
            </a:r>
          </a:p>
          <a:p>
            <a:pPr lvl="1"/>
            <a:r>
              <a:rPr lang="en-US" dirty="0" smtClean="0"/>
              <a:t>High level turbulence associated with jet </a:t>
            </a:r>
            <a:r>
              <a:rPr lang="en-US" dirty="0" err="1" smtClean="0"/>
              <a:t>strems</a:t>
            </a:r>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Types of Turbulence</a:t>
            </a:r>
            <a:endParaRPr lang="en-US" dirty="0" smtClean="0"/>
          </a:p>
        </p:txBody>
      </p:sp>
      <p:sp>
        <p:nvSpPr>
          <p:cNvPr id="4" name="Content Placeholder 3"/>
          <p:cNvSpPr>
            <a:spLocks noGrp="1"/>
          </p:cNvSpPr>
          <p:nvPr>
            <p:ph idx="1"/>
          </p:nvPr>
        </p:nvSpPr>
        <p:spPr/>
        <p:txBody>
          <a:bodyPr/>
          <a:lstStyle/>
          <a:p>
            <a:r>
              <a:rPr lang="en-US" smtClean="0"/>
              <a:t>Frontal Turbulence</a:t>
            </a:r>
          </a:p>
          <a:p>
            <a:pPr lvl="1"/>
            <a:r>
              <a:rPr lang="en-US" smtClean="0"/>
              <a:t>The lifting of the warm air by the frontal surface and the friction between the two air masses results in turbulence</a:t>
            </a:r>
          </a:p>
          <a:p>
            <a:r>
              <a:rPr lang="en-US" smtClean="0"/>
              <a:t>Wind Shear </a:t>
            </a:r>
          </a:p>
          <a:p>
            <a:pPr lvl="1"/>
            <a:r>
              <a:rPr lang="en-US" smtClean="0"/>
              <a:t>Rapid and drastic changes in wind speed and direction</a:t>
            </a:r>
          </a:p>
          <a:p>
            <a:pPr lvl="1"/>
            <a:r>
              <a:rPr lang="en-US" smtClean="0"/>
              <a:t>When wind shear is present, severe turbulence can be expected</a:t>
            </a: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Classification</a:t>
            </a:r>
            <a:endParaRPr lang="en-US" dirty="0" smtClean="0"/>
          </a:p>
        </p:txBody>
      </p:sp>
      <p:sp>
        <p:nvSpPr>
          <p:cNvPr id="4" name="Content Placeholder 3"/>
          <p:cNvSpPr>
            <a:spLocks noGrp="1"/>
          </p:cNvSpPr>
          <p:nvPr>
            <p:ph idx="1"/>
          </p:nvPr>
        </p:nvSpPr>
        <p:spPr/>
        <p:txBody>
          <a:bodyPr>
            <a:normAutofit fontScale="92500" lnSpcReduction="10000"/>
          </a:bodyPr>
          <a:lstStyle/>
          <a:p>
            <a:r>
              <a:rPr lang="en-US" smtClean="0"/>
              <a:t>The severity of turbulence can be classified by the following system</a:t>
            </a:r>
          </a:p>
          <a:p>
            <a:r>
              <a:rPr lang="en-US" smtClean="0"/>
              <a:t>Light</a:t>
            </a:r>
          </a:p>
          <a:p>
            <a:pPr lvl="1"/>
            <a:r>
              <a:rPr lang="en-US" smtClean="0"/>
              <a:t>Momentarily causes slight changes in altitude or attitude</a:t>
            </a:r>
          </a:p>
          <a:p>
            <a:pPr lvl="1"/>
            <a:r>
              <a:rPr lang="en-US" smtClean="0"/>
              <a:t>Occupants may feel a slight strain against their seat belts</a:t>
            </a:r>
          </a:p>
          <a:p>
            <a:r>
              <a:rPr lang="en-US" smtClean="0"/>
              <a:t>Moderate</a:t>
            </a:r>
          </a:p>
          <a:p>
            <a:pPr lvl="1"/>
            <a:r>
              <a:rPr lang="en-US" smtClean="0"/>
              <a:t>Occupants will feel a definite strain against their seat belts and unsecured objects will be dislodged</a:t>
            </a: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Classification</a:t>
            </a:r>
            <a:endParaRPr lang="en-US" dirty="0" smtClean="0"/>
          </a:p>
        </p:txBody>
      </p:sp>
      <p:sp>
        <p:nvSpPr>
          <p:cNvPr id="5" name="Content Placeholder 4"/>
          <p:cNvSpPr>
            <a:spLocks noGrp="1"/>
          </p:cNvSpPr>
          <p:nvPr>
            <p:ph idx="1"/>
          </p:nvPr>
        </p:nvSpPr>
        <p:spPr/>
        <p:txBody>
          <a:bodyPr>
            <a:normAutofit fontScale="92500" lnSpcReduction="10000"/>
          </a:bodyPr>
          <a:lstStyle/>
          <a:p>
            <a:r>
              <a:rPr lang="en-US" smtClean="0"/>
              <a:t>Severe</a:t>
            </a:r>
          </a:p>
          <a:p>
            <a:pPr lvl="1"/>
            <a:r>
              <a:rPr lang="en-US" smtClean="0"/>
              <a:t>Causes large changes in altitude and attitude, and large variations in indicated airspeed</a:t>
            </a:r>
          </a:p>
          <a:p>
            <a:pPr lvl="1"/>
            <a:r>
              <a:rPr lang="en-US" smtClean="0"/>
              <a:t>The aircraft may momentarily be out of control and occupants will be forced violently against their seat belts</a:t>
            </a:r>
          </a:p>
          <a:p>
            <a:r>
              <a:rPr lang="en-US" smtClean="0"/>
              <a:t>Extreme</a:t>
            </a:r>
          </a:p>
          <a:p>
            <a:pPr lvl="1"/>
            <a:r>
              <a:rPr lang="en-US" smtClean="0"/>
              <a:t>Aircraft is tossed about violently and is impossible to control</a:t>
            </a:r>
          </a:p>
          <a:p>
            <a:pPr lvl="1"/>
            <a:r>
              <a:rPr lang="en-US" smtClean="0"/>
              <a:t>May cause structural damage and injury to occupants</a:t>
            </a:r>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mtClean="0"/>
              <a:t>What is flight visibility?</a:t>
            </a:r>
          </a:p>
          <a:p>
            <a:pPr marL="514350" indent="-514350">
              <a:buFont typeface="+mj-lt"/>
              <a:buAutoNum type="arabicPeriod"/>
            </a:pPr>
            <a:endParaRPr lang="en-US" smtClean="0"/>
          </a:p>
          <a:p>
            <a:pPr marL="514350" indent="-514350">
              <a:buFont typeface="+mj-lt"/>
              <a:buAutoNum type="arabicPeriod"/>
            </a:pPr>
            <a:r>
              <a:rPr lang="en-US" smtClean="0"/>
              <a:t>Name the types of icing</a:t>
            </a:r>
          </a:p>
          <a:p>
            <a:pPr marL="514350" indent="-514350">
              <a:buFont typeface="+mj-lt"/>
              <a:buAutoNum type="arabicPeriod"/>
            </a:pPr>
            <a:endParaRPr lang="en-US" smtClean="0"/>
          </a:p>
          <a:p>
            <a:pPr marL="514350" indent="-514350">
              <a:buFont typeface="+mj-lt"/>
              <a:buAutoNum type="arabicPeriod"/>
            </a:pPr>
            <a:r>
              <a:rPr lang="en-US" smtClean="0"/>
              <a:t>What is wind shear?</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C:\Documents and Settings\Jurij Bilyk\My Documents\My Pictures\Flying Schol PP\AirlinersNetPhotoID234089.jpg"/>
          <p:cNvPicPr>
            <a:picLocks noChangeAspect="1" noChangeArrowheads="1"/>
          </p:cNvPicPr>
          <p:nvPr/>
        </p:nvPicPr>
        <p:blipFill>
          <a:blip r:embed="rId2" cstate="print"/>
          <a:srcRect/>
          <a:stretch>
            <a:fillRect/>
          </a:stretch>
        </p:blipFill>
        <p:spPr bwMode="auto">
          <a:xfrm>
            <a:off x="0" y="0"/>
            <a:ext cx="9144000" cy="6961188"/>
          </a:xfrm>
          <a:prstGeom prst="rect">
            <a:avLst/>
          </a:prstGeom>
          <a:noFill/>
          <a:ln w="9525">
            <a:noFill/>
            <a:miter lim="800000"/>
            <a:headEnd/>
            <a:tailEnd/>
          </a:ln>
        </p:spPr>
      </p:pic>
      <p:sp>
        <p:nvSpPr>
          <p:cNvPr id="75779" name="Rectangle 2"/>
          <p:cNvSpPr>
            <a:spLocks noGrp="1" noChangeArrowheads="1"/>
          </p:cNvSpPr>
          <p:nvPr>
            <p:ph type="title"/>
          </p:nvPr>
        </p:nvSpPr>
        <p:spPr/>
        <p:txBody>
          <a:bodyPr/>
          <a:lstStyle/>
          <a:p>
            <a:r>
              <a:rPr lang="en-US" dirty="0" smtClean="0"/>
              <a:t>Weather Signs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title"/>
          </p:nvPr>
        </p:nvSpPr>
        <p:spPr/>
        <p:txBody>
          <a:bodyPr/>
          <a:lstStyle/>
          <a:p>
            <a:r>
              <a:rPr lang="en-US" smtClean="0"/>
              <a:t>Weather Signs</a:t>
            </a:r>
            <a:endParaRPr lang="en-US" dirty="0" smtClean="0"/>
          </a:p>
        </p:txBody>
      </p:sp>
      <p:sp>
        <p:nvSpPr>
          <p:cNvPr id="5" name="Content Placeholder 4"/>
          <p:cNvSpPr>
            <a:spLocks noGrp="1"/>
          </p:cNvSpPr>
          <p:nvPr>
            <p:ph idx="1"/>
          </p:nvPr>
        </p:nvSpPr>
        <p:spPr/>
        <p:txBody>
          <a:bodyPr/>
          <a:lstStyle/>
          <a:p>
            <a:r>
              <a:rPr lang="en-US" smtClean="0"/>
              <a:t>Look for Unsettled Weather When…</a:t>
            </a:r>
          </a:p>
          <a:p>
            <a:pPr lvl="1"/>
            <a:r>
              <a:rPr lang="en-US" smtClean="0"/>
              <a:t>The pressure is falling</a:t>
            </a:r>
          </a:p>
          <a:p>
            <a:pPr lvl="1"/>
            <a:r>
              <a:rPr lang="en-US" smtClean="0"/>
              <a:t>The temperature at night is higher than usual</a:t>
            </a:r>
          </a:p>
          <a:p>
            <a:pPr lvl="1"/>
            <a:r>
              <a:rPr lang="en-US" smtClean="0"/>
              <a:t>Clouds move in different directions at different altitudes</a:t>
            </a:r>
          </a:p>
          <a:p>
            <a:pPr lvl="1"/>
            <a:r>
              <a:rPr lang="en-US" smtClean="0"/>
              <a:t>Cirrus clouds increase</a:t>
            </a:r>
          </a:p>
          <a:p>
            <a:pPr lvl="1"/>
            <a:r>
              <a:rPr lang="en-US" smtClean="0"/>
              <a:t>A large ring appears around the sun or moon and remains until overcast clouds thicken</a:t>
            </a:r>
          </a:p>
          <a:p>
            <a:pPr lvl="1"/>
            <a:r>
              <a:rPr lang="en-US" smtClean="0"/>
              <a:t>Summer afternoon clouds darken</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mtClean="0"/>
              <a:t>Principal Air Masses of Canada</a:t>
            </a:r>
            <a:endParaRPr lang="en-US" dirty="0" smtClean="0"/>
          </a:p>
        </p:txBody>
      </p:sp>
      <p:sp>
        <p:nvSpPr>
          <p:cNvPr id="4" name="Content Placeholder 3"/>
          <p:cNvSpPr>
            <a:spLocks noGrp="1"/>
          </p:cNvSpPr>
          <p:nvPr>
            <p:ph idx="1"/>
          </p:nvPr>
        </p:nvSpPr>
        <p:spPr/>
        <p:txBody>
          <a:bodyPr/>
          <a:lstStyle/>
          <a:p>
            <a:r>
              <a:rPr lang="en-US" smtClean="0"/>
              <a:t>Maritime Arctic (mA)</a:t>
            </a:r>
          </a:p>
          <a:p>
            <a:pPr lvl="1"/>
            <a:r>
              <a:rPr lang="en-US" smtClean="0"/>
              <a:t>Forms over the Arctic regions</a:t>
            </a:r>
          </a:p>
          <a:p>
            <a:pPr lvl="1"/>
            <a:r>
              <a:rPr lang="en-US" smtClean="0"/>
              <a:t>Absorbs moisture briefly as it moves over the North Atlantic or North Pacific</a:t>
            </a:r>
          </a:p>
          <a:p>
            <a:pPr lvl="1"/>
            <a:r>
              <a:rPr lang="en-US" smtClean="0"/>
              <a:t>Moist and cold</a:t>
            </a:r>
          </a:p>
          <a:p>
            <a:pPr lvl="1"/>
            <a:r>
              <a:rPr lang="en-US" smtClean="0"/>
              <a:t>Low tropopause</a:t>
            </a:r>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Weather Signs</a:t>
            </a:r>
            <a:endParaRPr lang="en-US" dirty="0" smtClean="0"/>
          </a:p>
        </p:txBody>
      </p:sp>
      <p:sp>
        <p:nvSpPr>
          <p:cNvPr id="4" name="Content Placeholder 3"/>
          <p:cNvSpPr>
            <a:spLocks noGrp="1"/>
          </p:cNvSpPr>
          <p:nvPr>
            <p:ph idx="1"/>
          </p:nvPr>
        </p:nvSpPr>
        <p:spPr/>
        <p:txBody>
          <a:bodyPr>
            <a:normAutofit fontScale="92500" lnSpcReduction="10000"/>
          </a:bodyPr>
          <a:lstStyle/>
          <a:p>
            <a:r>
              <a:rPr lang="en-US" smtClean="0"/>
              <a:t>Look for Steady Precipitation When…</a:t>
            </a:r>
          </a:p>
          <a:p>
            <a:pPr lvl="1"/>
            <a:r>
              <a:rPr lang="en-US" smtClean="0"/>
              <a:t>There have been signs of unsettled weather</a:t>
            </a:r>
          </a:p>
          <a:p>
            <a:pPr lvl="1"/>
            <a:r>
              <a:rPr lang="en-US" smtClean="0"/>
              <a:t>The wind is southeast to northeast and the pressure is falling</a:t>
            </a:r>
          </a:p>
          <a:p>
            <a:pPr lvl="1"/>
            <a:r>
              <a:rPr lang="en-US" smtClean="0"/>
              <a:t>The more rapidly it is falling, the sooner the precipitation</a:t>
            </a:r>
          </a:p>
          <a:p>
            <a:r>
              <a:rPr lang="en-US" smtClean="0"/>
              <a:t>Look for Showers When...</a:t>
            </a:r>
          </a:p>
          <a:p>
            <a:pPr lvl="1"/>
            <a:r>
              <a:rPr lang="en-US" smtClean="0"/>
              <a:t>Cumulus clouds develop in a westerly wind</a:t>
            </a:r>
          </a:p>
          <a:p>
            <a:pPr lvl="1"/>
            <a:r>
              <a:rPr lang="en-US" smtClean="0"/>
              <a:t>Cumulus clouds develop rapidly in the early afternoon during the spring or summer</a:t>
            </a:r>
            <a:endParaRPr 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Weather Signs</a:t>
            </a:r>
            <a:endParaRPr lang="en-US" dirty="0" smtClean="0"/>
          </a:p>
        </p:txBody>
      </p:sp>
      <p:sp>
        <p:nvSpPr>
          <p:cNvPr id="4" name="Content Placeholder 3"/>
          <p:cNvSpPr>
            <a:spLocks noGrp="1"/>
          </p:cNvSpPr>
          <p:nvPr>
            <p:ph idx="1"/>
          </p:nvPr>
        </p:nvSpPr>
        <p:spPr/>
        <p:txBody>
          <a:bodyPr/>
          <a:lstStyle/>
          <a:p>
            <a:r>
              <a:rPr lang="en-US" smtClean="0"/>
              <a:t>Look for Clearing Weather When…</a:t>
            </a:r>
          </a:p>
          <a:p>
            <a:pPr lvl="1"/>
            <a:r>
              <a:rPr lang="en-US" smtClean="0"/>
              <a:t>The pressure rises</a:t>
            </a:r>
          </a:p>
          <a:p>
            <a:pPr lvl="1"/>
            <a:r>
              <a:rPr lang="en-US" smtClean="0"/>
              <a:t>The wind shifts to the west or northwest</a:t>
            </a:r>
          </a:p>
          <a:p>
            <a:pPr lvl="1"/>
            <a:r>
              <a:rPr lang="en-US" smtClean="0"/>
              <a:t>The temperature falls</a:t>
            </a:r>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Weather Signs</a:t>
            </a:r>
            <a:endParaRPr lang="en-US" dirty="0" smtClean="0"/>
          </a:p>
        </p:txBody>
      </p:sp>
      <p:sp>
        <p:nvSpPr>
          <p:cNvPr id="4" name="Content Placeholder 3"/>
          <p:cNvSpPr>
            <a:spLocks noGrp="1"/>
          </p:cNvSpPr>
          <p:nvPr>
            <p:ph idx="1"/>
          </p:nvPr>
        </p:nvSpPr>
        <p:spPr/>
        <p:txBody>
          <a:bodyPr/>
          <a:lstStyle/>
          <a:p>
            <a:r>
              <a:rPr lang="en-US" smtClean="0"/>
              <a:t>Look for Continued Clear Weather When…</a:t>
            </a:r>
          </a:p>
          <a:p>
            <a:pPr lvl="1"/>
            <a:r>
              <a:rPr lang="en-US" smtClean="0"/>
              <a:t>The sun sets like a ball of fire</a:t>
            </a:r>
          </a:p>
          <a:p>
            <a:pPr lvl="1"/>
            <a:r>
              <a:rPr lang="en-US" smtClean="0"/>
              <a:t>The pressure is steady or rising slowly</a:t>
            </a:r>
          </a:p>
          <a:p>
            <a:pPr lvl="1"/>
            <a:r>
              <a:rPr lang="en-US" smtClean="0"/>
              <a:t>Cloudiness decreases after 3 or 4 PM</a:t>
            </a:r>
          </a:p>
          <a:p>
            <a:pPr lvl="1"/>
            <a:r>
              <a:rPr lang="en-US" smtClean="0"/>
              <a:t>Morning fog breaks within two hours after sunrise</a:t>
            </a:r>
          </a:p>
          <a:p>
            <a:pPr lvl="1"/>
            <a:r>
              <a:rPr lang="en-US" smtClean="0"/>
              <a:t>There is a light breeze from the west or northwest</a:t>
            </a:r>
          </a:p>
          <a:p>
            <a:pPr lvl="1"/>
            <a:r>
              <a:rPr lang="en-US" smtClean="0"/>
              <a:t>There is a red sunset</a:t>
            </a:r>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are the Canadian Air masses?</a:t>
            </a:r>
          </a:p>
          <a:p>
            <a:pPr marL="514350" indent="-514350">
              <a:buFont typeface="+mj-lt"/>
              <a:buAutoNum type="arabicPeriod"/>
            </a:pPr>
            <a:r>
              <a:rPr lang="en-US" dirty="0" smtClean="0"/>
              <a:t>What clouds indicate the beginning of a warm front?</a:t>
            </a:r>
          </a:p>
          <a:p>
            <a:pPr marL="514350" indent="-514350">
              <a:buFont typeface="+mj-lt"/>
              <a:buAutoNum type="arabicPeriod"/>
            </a:pPr>
            <a:r>
              <a:rPr lang="en-US" dirty="0" smtClean="0"/>
              <a:t>What three things do clouds need to form?</a:t>
            </a:r>
          </a:p>
          <a:p>
            <a:pPr marL="514350" indent="-514350">
              <a:buFont typeface="+mj-lt"/>
              <a:buAutoNum type="arabicPeriod"/>
            </a:pPr>
            <a:r>
              <a:rPr lang="en-US" dirty="0" smtClean="0"/>
              <a:t>What is a TROWAL?</a:t>
            </a:r>
          </a:p>
          <a:p>
            <a:pPr marL="514350" indent="-514350">
              <a:buFont typeface="+mj-lt"/>
              <a:buAutoNum type="arabicPeriod"/>
            </a:pPr>
            <a:r>
              <a:rPr lang="en-US" dirty="0" smtClean="0"/>
              <a:t>How can you protect against icing?</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p:txBody>
          <a:bodyPr/>
          <a:lstStyle/>
          <a:p>
            <a:r>
              <a:rPr lang="en-US" smtClean="0"/>
              <a:t>Topics Covered Today:</a:t>
            </a:r>
          </a:p>
          <a:p>
            <a:pPr lvl="1"/>
            <a:r>
              <a:rPr lang="en-US" smtClean="0"/>
              <a:t>Air Masses of North America</a:t>
            </a:r>
          </a:p>
          <a:p>
            <a:pPr lvl="1"/>
            <a:r>
              <a:rPr lang="en-US" smtClean="0"/>
              <a:t>Fronts</a:t>
            </a:r>
          </a:p>
          <a:p>
            <a:pPr lvl="1"/>
            <a:r>
              <a:rPr lang="en-US" smtClean="0"/>
              <a:t>Clouds, Precipitation and Fog</a:t>
            </a:r>
          </a:p>
          <a:p>
            <a:pPr lvl="1"/>
            <a:r>
              <a:rPr lang="en-US" smtClean="0"/>
              <a:t>Thunderstorms</a:t>
            </a:r>
          </a:p>
          <a:p>
            <a:pPr lvl="1"/>
            <a:r>
              <a:rPr lang="en-US" smtClean="0"/>
              <a:t>Visibility and Ice Accretion</a:t>
            </a:r>
          </a:p>
          <a:p>
            <a:pPr lvl="1"/>
            <a:r>
              <a:rPr lang="en-US" smtClean="0"/>
              <a:t>Turbulence and Weather Signs</a:t>
            </a:r>
          </a:p>
          <a:p>
            <a:r>
              <a:rPr lang="en-US" smtClean="0"/>
              <a:t>Next class will be Navigation</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mtClean="0"/>
              <a:t>Principal Air Masses of Canada</a:t>
            </a:r>
            <a:endParaRPr lang="en-US" dirty="0" smtClean="0"/>
          </a:p>
        </p:txBody>
      </p:sp>
      <p:sp>
        <p:nvSpPr>
          <p:cNvPr id="4" name="Content Placeholder 3"/>
          <p:cNvSpPr>
            <a:spLocks noGrp="1"/>
          </p:cNvSpPr>
          <p:nvPr>
            <p:ph idx="1"/>
          </p:nvPr>
        </p:nvSpPr>
        <p:spPr/>
        <p:txBody>
          <a:bodyPr/>
          <a:lstStyle/>
          <a:p>
            <a:r>
              <a:rPr lang="en-US" smtClean="0"/>
              <a:t>Maritime Polar (mP)</a:t>
            </a:r>
          </a:p>
          <a:p>
            <a:pPr lvl="1"/>
            <a:r>
              <a:rPr lang="en-US" smtClean="0"/>
              <a:t>Forms over the Arctic regions</a:t>
            </a:r>
          </a:p>
          <a:p>
            <a:pPr lvl="1"/>
            <a:r>
              <a:rPr lang="en-US" smtClean="0"/>
              <a:t>Spends a longer time over water than mA</a:t>
            </a:r>
          </a:p>
          <a:p>
            <a:pPr lvl="1"/>
            <a:r>
              <a:rPr lang="en-US" smtClean="0"/>
              <a:t>Moist and cool</a:t>
            </a:r>
          </a:p>
          <a:p>
            <a:pPr lvl="1"/>
            <a:r>
              <a:rPr lang="en-US" smtClean="0"/>
              <a:t>Medium tropopause</a:t>
            </a: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141</TotalTime>
  <Words>5297</Words>
  <Application>Microsoft Office PowerPoint</Application>
  <PresentationFormat>On-screen Show (4:3)</PresentationFormat>
  <Paragraphs>672</Paragraphs>
  <Slides>84</Slides>
  <Notes>48</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Verve</vt:lpstr>
      <vt:lpstr>Air Masses of North America</vt:lpstr>
      <vt:lpstr>Review</vt:lpstr>
      <vt:lpstr>Topics to be covered today</vt:lpstr>
      <vt:lpstr>Air Masses</vt:lpstr>
      <vt:lpstr>Air Masses</vt:lpstr>
      <vt:lpstr>Weather in an Air Mass</vt:lpstr>
      <vt:lpstr>Principal Air Masses of Canada</vt:lpstr>
      <vt:lpstr>Principal Air Masses of Canada</vt:lpstr>
      <vt:lpstr>Principal Air Masses of Canada</vt:lpstr>
      <vt:lpstr>Principal Air Masses of Canada</vt:lpstr>
      <vt:lpstr>Principal Air Masses of Canada</vt:lpstr>
      <vt:lpstr>Characteristics of Air Masses</vt:lpstr>
      <vt:lpstr>Characteristics of Air Masses</vt:lpstr>
      <vt:lpstr>Modification</vt:lpstr>
      <vt:lpstr>Fronts</vt:lpstr>
      <vt:lpstr>What is a Front?</vt:lpstr>
      <vt:lpstr>Cold Fronts</vt:lpstr>
      <vt:lpstr>Cold Fronts</vt:lpstr>
      <vt:lpstr>Cold Fronts</vt:lpstr>
      <vt:lpstr>Warm Fronts</vt:lpstr>
      <vt:lpstr>Warm Fronts</vt:lpstr>
      <vt:lpstr>Warm Fronts</vt:lpstr>
      <vt:lpstr>Warm Fronts</vt:lpstr>
      <vt:lpstr>Occluded Fronts</vt:lpstr>
      <vt:lpstr>Occluded Fronts</vt:lpstr>
      <vt:lpstr>Review</vt:lpstr>
      <vt:lpstr>Clouds, Fog &amp; Precipitation</vt:lpstr>
      <vt:lpstr>Precipitation</vt:lpstr>
      <vt:lpstr>Precipitation</vt:lpstr>
      <vt:lpstr>Precipitation and Cloud Type</vt:lpstr>
      <vt:lpstr>Review</vt:lpstr>
      <vt:lpstr>Fog</vt:lpstr>
      <vt:lpstr>What is Fog?</vt:lpstr>
      <vt:lpstr>Slide 34</vt:lpstr>
      <vt:lpstr>Types of Fog</vt:lpstr>
      <vt:lpstr>Types of Fog</vt:lpstr>
      <vt:lpstr>Types of Fog</vt:lpstr>
      <vt:lpstr>Types of Fog</vt:lpstr>
      <vt:lpstr>Types of Fog</vt:lpstr>
      <vt:lpstr>Visibility</vt:lpstr>
      <vt:lpstr>Visibility</vt:lpstr>
      <vt:lpstr>Restrictions to Visibility</vt:lpstr>
      <vt:lpstr>Visibility vs. Stability</vt:lpstr>
      <vt:lpstr>Types of Visibility</vt:lpstr>
      <vt:lpstr>Types of Visibility</vt:lpstr>
      <vt:lpstr>VMC and IMC</vt:lpstr>
      <vt:lpstr>Thunderstorms</vt:lpstr>
      <vt:lpstr>Thunderstorms</vt:lpstr>
      <vt:lpstr>Thunderstorms</vt:lpstr>
      <vt:lpstr>The Life Cycle of a Thunderstorm</vt:lpstr>
      <vt:lpstr>The Life Cycle of a Thunderstorm</vt:lpstr>
      <vt:lpstr>The Life Cycle of a Thunderstorm</vt:lpstr>
      <vt:lpstr>Types of Thunderstorms</vt:lpstr>
      <vt:lpstr>Types of Thunderstorms</vt:lpstr>
      <vt:lpstr>Thunderstorm Hazards</vt:lpstr>
      <vt:lpstr>Thunderstorm Hazards</vt:lpstr>
      <vt:lpstr>Thunderstorm Hazards</vt:lpstr>
      <vt:lpstr>Thunderstorm Hazards</vt:lpstr>
      <vt:lpstr>Thunderstorm Hazards</vt:lpstr>
      <vt:lpstr>Thunderstorm Avoidance</vt:lpstr>
      <vt:lpstr>Review</vt:lpstr>
      <vt:lpstr>Icing</vt:lpstr>
      <vt:lpstr>Icing</vt:lpstr>
      <vt:lpstr>Types of Icing</vt:lpstr>
      <vt:lpstr>Types of Icing</vt:lpstr>
      <vt:lpstr>Types of Icing</vt:lpstr>
      <vt:lpstr>Types of Icing</vt:lpstr>
      <vt:lpstr>Intensity of Icing</vt:lpstr>
      <vt:lpstr>Icing Protection</vt:lpstr>
      <vt:lpstr>Aircraft Surface Contamination</vt:lpstr>
      <vt:lpstr>Turbulence</vt:lpstr>
      <vt:lpstr>Turbulence</vt:lpstr>
      <vt:lpstr>Types of Turbulence</vt:lpstr>
      <vt:lpstr>Types of Turbulence</vt:lpstr>
      <vt:lpstr>Classification</vt:lpstr>
      <vt:lpstr>Classification</vt:lpstr>
      <vt:lpstr>Review</vt:lpstr>
      <vt:lpstr>Weather Signs</vt:lpstr>
      <vt:lpstr>Weather Signs</vt:lpstr>
      <vt:lpstr>Weather Signs</vt:lpstr>
      <vt:lpstr>Weather Signs</vt:lpstr>
      <vt:lpstr>Weather Signs</vt:lpstr>
      <vt:lpstr>Review</vt:lpstr>
      <vt:lpstr>Summary</vt:lpstr>
    </vt:vector>
  </TitlesOfParts>
  <Company>City of Toronto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Masses of North America</dc:title>
  <dc:creator>mvalent2</dc:creator>
  <cp:lastModifiedBy>Michelle Valentine</cp:lastModifiedBy>
  <cp:revision>15</cp:revision>
  <dcterms:created xsi:type="dcterms:W3CDTF">2015-09-17T09:35:37Z</dcterms:created>
  <dcterms:modified xsi:type="dcterms:W3CDTF">2015-10-30T00:48:30Z</dcterms:modified>
</cp:coreProperties>
</file>